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45"/>
  </p:notesMasterIdLst>
  <p:sldIdLst>
    <p:sldId id="258" r:id="rId2"/>
    <p:sldId id="256" r:id="rId3"/>
    <p:sldId id="259" r:id="rId4"/>
    <p:sldId id="261" r:id="rId5"/>
    <p:sldId id="303" r:id="rId6"/>
    <p:sldId id="266" r:id="rId7"/>
    <p:sldId id="263" r:id="rId8"/>
    <p:sldId id="264" r:id="rId9"/>
    <p:sldId id="267" r:id="rId10"/>
    <p:sldId id="268" r:id="rId11"/>
    <p:sldId id="269" r:id="rId12"/>
    <p:sldId id="270" r:id="rId13"/>
    <p:sldId id="272" r:id="rId14"/>
    <p:sldId id="271" r:id="rId15"/>
    <p:sldId id="273" r:id="rId16"/>
    <p:sldId id="275" r:id="rId17"/>
    <p:sldId id="274" r:id="rId18"/>
    <p:sldId id="276" r:id="rId19"/>
    <p:sldId id="277" r:id="rId20"/>
    <p:sldId id="278" r:id="rId21"/>
    <p:sldId id="279" r:id="rId22"/>
    <p:sldId id="280" r:id="rId23"/>
    <p:sldId id="281" r:id="rId24"/>
    <p:sldId id="306" r:id="rId25"/>
    <p:sldId id="286" r:id="rId26"/>
    <p:sldId id="292" r:id="rId27"/>
    <p:sldId id="282" r:id="rId28"/>
    <p:sldId id="283" r:id="rId29"/>
    <p:sldId id="284" r:id="rId30"/>
    <p:sldId id="285" r:id="rId31"/>
    <p:sldId id="287" r:id="rId32"/>
    <p:sldId id="288" r:id="rId33"/>
    <p:sldId id="289" r:id="rId34"/>
    <p:sldId id="290" r:id="rId35"/>
    <p:sldId id="291" r:id="rId36"/>
    <p:sldId id="293" r:id="rId37"/>
    <p:sldId id="294" r:id="rId38"/>
    <p:sldId id="295" r:id="rId39"/>
    <p:sldId id="298" r:id="rId40"/>
    <p:sldId id="297" r:id="rId41"/>
    <p:sldId id="299" r:id="rId42"/>
    <p:sldId id="300" r:id="rId43"/>
    <p:sldId id="305" r:id="rId4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195" autoAdjust="0"/>
    <p:restoredTop sz="94660"/>
  </p:normalViewPr>
  <p:slideViewPr>
    <p:cSldViewPr>
      <p:cViewPr>
        <p:scale>
          <a:sx n="30" d="100"/>
          <a:sy n="30" d="100"/>
        </p:scale>
        <p:origin x="-2148" y="-1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5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F452D70-6311-4030-8359-86202C9695B2}" type="datetimeFigureOut">
              <a:rPr lang="fa-IR" smtClean="0"/>
              <a:pPr/>
              <a:t>1432/12/21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393DD7C-36B6-4727-88A1-A427EF4B79BD}"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B393DD7C-36B6-4727-88A1-A427EF4B79BD}" type="slidenum">
              <a:rPr lang="fa-IR" smtClean="0"/>
              <a:pPr/>
              <a:t>2</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FA1A742-07DC-45BC-A66D-4606C272985A}" type="slidenum">
              <a:rPr lang="en-US" smtClean="0"/>
              <a:pPr>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145412" name="Slide Number Placeholder 3"/>
          <p:cNvSpPr>
            <a:spLocks noGrp="1"/>
          </p:cNvSpPr>
          <p:nvPr>
            <p:ph type="sldNum" sz="quarter" idx="5"/>
          </p:nvPr>
        </p:nvSpPr>
        <p:spPr>
          <a:noFill/>
        </p:spPr>
        <p:txBody>
          <a:bodyPr/>
          <a:lstStyle/>
          <a:p>
            <a:fld id="{50F680FB-3A80-42D6-A16C-396DCEF9CC44}" type="slidenum">
              <a:rPr lang="en-US" smtClean="0">
                <a:latin typeface="Arial" pitchFamily="34" charset="0"/>
                <a:cs typeface="Arial" pitchFamily="34" charset="0"/>
              </a:rPr>
              <a:pPr/>
              <a:t>16</a:t>
            </a:fld>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376F82-5264-40A8-9D91-2E818942ACE4}" type="slidenum">
              <a:rPr lang="fa-IR" smtClean="0"/>
              <a:pPr/>
              <a:t>19</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149508" name="Slide Number Placeholder 3"/>
          <p:cNvSpPr>
            <a:spLocks noGrp="1"/>
          </p:cNvSpPr>
          <p:nvPr>
            <p:ph type="sldNum" sz="quarter" idx="5"/>
          </p:nvPr>
        </p:nvSpPr>
        <p:spPr>
          <a:noFill/>
        </p:spPr>
        <p:txBody>
          <a:bodyPr/>
          <a:lstStyle/>
          <a:p>
            <a:fld id="{28A135D7-29F0-426A-9A58-C3864837E615}" type="slidenum">
              <a:rPr lang="en-US" smtClean="0">
                <a:latin typeface="Arial" pitchFamily="34" charset="0"/>
                <a:cs typeface="Arial" pitchFamily="34" charset="0"/>
              </a:rPr>
              <a:pPr/>
              <a:t>20</a:t>
            </a:fld>
            <a:endParaRPr lang="en-US"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6A153C-E6C4-40F3-89D2-C649BFFC8BEA}" type="slidenum">
              <a:rPr lang="fa-IR" smtClean="0"/>
              <a:pPr/>
              <a:t>22</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F8EF755A-BCA4-48D5-8CBD-30196C09BBDD}" type="slidenum">
              <a:rPr lang="en-US" smtClean="0">
                <a:latin typeface="Arial" pitchFamily="34" charset="0"/>
                <a:cs typeface="Arial" pitchFamily="34" charset="0"/>
              </a:rPr>
              <a:pPr/>
              <a:t>23</a:t>
            </a:fld>
            <a:endParaRPr lang="en-US" smtClean="0">
              <a:latin typeface="Arial" pitchFamily="34" charset="0"/>
              <a:cs typeface="Arial" pitchFamily="34" charset="0"/>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fa-IR"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600DD4B8-05B1-42D7-A519-667DAEF80EEB}" type="slidenum">
              <a:rPr lang="en-US" smtClean="0">
                <a:latin typeface="Arial" pitchFamily="34" charset="0"/>
                <a:cs typeface="Arial" pitchFamily="34" charset="0"/>
              </a:rPr>
              <a:pPr/>
              <a:t>24</a:t>
            </a:fld>
            <a:endParaRPr lang="en-US" smtClean="0">
              <a:latin typeface="Arial" pitchFamily="34" charset="0"/>
              <a:cs typeface="Arial" pitchFamily="34" charset="0"/>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fa-IR"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BE8C8B3C-178D-4F9E-9B43-745A482F128A}" type="slidenum">
              <a:rPr lang="en-US" smtClean="0">
                <a:latin typeface="Arial" pitchFamily="34" charset="0"/>
                <a:cs typeface="Arial" pitchFamily="34" charset="0"/>
              </a:rPr>
              <a:pPr/>
              <a:t>25</a:t>
            </a:fld>
            <a:endParaRPr lang="en-US" smtClean="0">
              <a:latin typeface="Arial" pitchFamily="34" charset="0"/>
              <a:cs typeface="Arial" pitchFamily="34"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fa-IR"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209924" name="Slide Number Placeholder 3"/>
          <p:cNvSpPr>
            <a:spLocks noGrp="1"/>
          </p:cNvSpPr>
          <p:nvPr>
            <p:ph type="sldNum" sz="quarter" idx="5"/>
          </p:nvPr>
        </p:nvSpPr>
        <p:spPr>
          <a:noFill/>
        </p:spPr>
        <p:txBody>
          <a:bodyPr/>
          <a:lstStyle/>
          <a:p>
            <a:fld id="{E2C9A9FB-5E7F-494C-A846-B8AD0627F748}" type="slidenum">
              <a:rPr lang="en-US" smtClean="0">
                <a:latin typeface="Arial" pitchFamily="34" charset="0"/>
                <a:cs typeface="Arial" pitchFamily="34" charset="0"/>
              </a:rPr>
              <a:pPr/>
              <a:t>26</a:t>
            </a:fld>
            <a:endParaRPr lang="en-US"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203780" name="Slide Number Placeholder 3"/>
          <p:cNvSpPr>
            <a:spLocks noGrp="1"/>
          </p:cNvSpPr>
          <p:nvPr>
            <p:ph type="sldNum" sz="quarter" idx="5"/>
          </p:nvPr>
        </p:nvSpPr>
        <p:spPr>
          <a:noFill/>
        </p:spPr>
        <p:txBody>
          <a:bodyPr/>
          <a:lstStyle/>
          <a:p>
            <a:fld id="{78FE014D-4FBC-4C16-8F65-F3EE6FA724F0}" type="slidenum">
              <a:rPr lang="en-US" smtClean="0">
                <a:latin typeface="Arial" pitchFamily="34" charset="0"/>
                <a:cs typeface="Arial" pitchFamily="34" charset="0"/>
              </a:rPr>
              <a:pPr/>
              <a:t>27</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139268" name="Slide Number Placeholder 3"/>
          <p:cNvSpPr>
            <a:spLocks noGrp="1"/>
          </p:cNvSpPr>
          <p:nvPr>
            <p:ph type="sldNum" sz="quarter" idx="5"/>
          </p:nvPr>
        </p:nvSpPr>
        <p:spPr>
          <a:noFill/>
        </p:spPr>
        <p:txBody>
          <a:bodyPr/>
          <a:lstStyle/>
          <a:p>
            <a:fld id="{3F8668E1-A1D1-49D0-9E45-E026F07061A7}"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204804" name="Slide Number Placeholder 3"/>
          <p:cNvSpPr>
            <a:spLocks noGrp="1"/>
          </p:cNvSpPr>
          <p:nvPr>
            <p:ph type="sldNum" sz="quarter" idx="5"/>
          </p:nvPr>
        </p:nvSpPr>
        <p:spPr>
          <a:noFill/>
        </p:spPr>
        <p:txBody>
          <a:bodyPr/>
          <a:lstStyle/>
          <a:p>
            <a:fld id="{EC225BCC-9183-49F3-8B02-1E3A8D70E926}" type="slidenum">
              <a:rPr lang="en-US" smtClean="0">
                <a:latin typeface="Arial" pitchFamily="34" charset="0"/>
                <a:cs typeface="Arial" pitchFamily="34" charset="0"/>
              </a:rPr>
              <a:pPr/>
              <a:t>28</a:t>
            </a:fld>
            <a:endParaRPr lang="en-US"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205828" name="Slide Number Placeholder 3"/>
          <p:cNvSpPr>
            <a:spLocks noGrp="1"/>
          </p:cNvSpPr>
          <p:nvPr>
            <p:ph type="sldNum" sz="quarter" idx="5"/>
          </p:nvPr>
        </p:nvSpPr>
        <p:spPr>
          <a:noFill/>
        </p:spPr>
        <p:txBody>
          <a:bodyPr/>
          <a:lstStyle/>
          <a:p>
            <a:fld id="{B02EC86B-EEE9-43A9-93D2-B821DDD0BCAB}" type="slidenum">
              <a:rPr lang="en-US" smtClean="0">
                <a:latin typeface="Arial" pitchFamily="34" charset="0"/>
                <a:cs typeface="Arial" pitchFamily="34" charset="0"/>
              </a:rPr>
              <a:pPr/>
              <a:t>29</a:t>
            </a:fld>
            <a:endParaRPr lang="en-US"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a:ln/>
        </p:spPr>
      </p:sp>
      <p:sp>
        <p:nvSpPr>
          <p:cNvPr id="210947"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210948" name="Slide Number Placeholder 3"/>
          <p:cNvSpPr>
            <a:spLocks noGrp="1"/>
          </p:cNvSpPr>
          <p:nvPr>
            <p:ph type="sldNum" sz="quarter" idx="5"/>
          </p:nvPr>
        </p:nvSpPr>
        <p:spPr>
          <a:noFill/>
        </p:spPr>
        <p:txBody>
          <a:bodyPr/>
          <a:lstStyle/>
          <a:p>
            <a:fld id="{17220079-B80C-485F-ABAD-48E5B66A67A5}" type="slidenum">
              <a:rPr lang="en-US" smtClean="0">
                <a:latin typeface="Arial" pitchFamily="34" charset="0"/>
                <a:cs typeface="Arial" pitchFamily="34" charset="0"/>
              </a:rPr>
              <a:pPr/>
              <a:t>30</a:t>
            </a:fld>
            <a:endParaRPr lang="en-US"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a:ln/>
        </p:spPr>
        <p:txBody>
          <a:bodyPr/>
          <a:lstStyle/>
          <a:p>
            <a:endParaRPr lang="fa-IR" dirty="0" smtClean="0">
              <a:latin typeface="Arial" pitchFamily="34" charset="0"/>
              <a:cs typeface="Arial" pitchFamily="34" charset="0"/>
            </a:endParaRPr>
          </a:p>
        </p:txBody>
      </p:sp>
      <p:sp>
        <p:nvSpPr>
          <p:cNvPr id="211972" name="Slide Number Placeholder 3"/>
          <p:cNvSpPr>
            <a:spLocks noGrp="1"/>
          </p:cNvSpPr>
          <p:nvPr>
            <p:ph type="sldNum" sz="quarter" idx="5"/>
          </p:nvPr>
        </p:nvSpPr>
        <p:spPr>
          <a:noFill/>
        </p:spPr>
        <p:txBody>
          <a:bodyPr/>
          <a:lstStyle/>
          <a:p>
            <a:fld id="{3F25F38E-51C8-42B1-8FDB-13226DFBE93B}" type="slidenum">
              <a:rPr lang="en-US" smtClean="0">
                <a:latin typeface="Arial" pitchFamily="34" charset="0"/>
                <a:cs typeface="Arial" pitchFamily="34" charset="0"/>
              </a:rPr>
              <a:pPr/>
              <a:t>31</a:t>
            </a:fld>
            <a:endParaRPr lang="en-US"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876C59-9850-46A9-8D78-CB69544B82B4}" type="slidenum">
              <a:rPr lang="en-US"/>
              <a:pPr/>
              <a:t>32</a:t>
            </a:fld>
            <a:endParaRPr lang="en-US"/>
          </a:p>
        </p:txBody>
      </p:sp>
      <p:sp>
        <p:nvSpPr>
          <p:cNvPr id="212994" name="Rectangle 2"/>
          <p:cNvSpPr>
            <a:spLocks noGrp="1" noRot="1" noChangeAspect="1" noChangeArrowheads="1" noTextEdit="1"/>
          </p:cNvSpPr>
          <p:nvPr>
            <p:ph type="sldImg"/>
          </p:nvPr>
        </p:nvSpPr>
        <p:spPr>
          <a:xfrm>
            <a:off x="1130300" y="674688"/>
            <a:ext cx="4597400" cy="3448050"/>
          </a:xfrm>
          <a:ln/>
        </p:spPr>
      </p:sp>
      <p:sp>
        <p:nvSpPr>
          <p:cNvPr id="212995" name="Rectangle 3"/>
          <p:cNvSpPr>
            <a:spLocks noGrp="1" noChangeArrowheads="1"/>
          </p:cNvSpPr>
          <p:nvPr>
            <p:ph type="body" idx="1"/>
          </p:nvPr>
        </p:nvSpPr>
        <p:spPr>
          <a:xfrm>
            <a:off x="914400" y="4346575"/>
            <a:ext cx="5029200" cy="4122738"/>
          </a:xfrm>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F55DF6-32F6-4E41-99EB-9E01811182CF}" type="slidenum">
              <a:rPr lang="en-US"/>
              <a:pPr/>
              <a:t>33</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GB"/>
          </a:p>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314DAA-7723-46AD-8E47-94FA26AD1F5E}" type="slidenum">
              <a:rPr lang="en-US"/>
              <a:pPr/>
              <a:t>34</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Slide Image Placeholder 1"/>
          <p:cNvSpPr>
            <a:spLocks noGrp="1" noRot="1" noChangeAspect="1" noTextEdit="1"/>
          </p:cNvSpPr>
          <p:nvPr>
            <p:ph type="sldImg"/>
          </p:nvPr>
        </p:nvSpPr>
        <p:spPr>
          <a:ln/>
        </p:spPr>
      </p:sp>
      <p:sp>
        <p:nvSpPr>
          <p:cNvPr id="729091" name="Notes Placeholder 2"/>
          <p:cNvSpPr>
            <a:spLocks noGrp="1"/>
          </p:cNvSpPr>
          <p:nvPr>
            <p:ph type="body" idx="1"/>
          </p:nvPr>
        </p:nvSpPr>
        <p:spPr>
          <a:noFill/>
          <a:ln/>
        </p:spPr>
        <p:txBody>
          <a:bodyPr/>
          <a:lstStyle/>
          <a:p>
            <a:endParaRPr lang="en-US" dirty="0" smtClean="0">
              <a:cs typeface="Arial" pitchFamily="34" charset="0"/>
            </a:endParaRPr>
          </a:p>
        </p:txBody>
      </p:sp>
      <p:sp>
        <p:nvSpPr>
          <p:cNvPr id="729092" name="Slide Number Placeholder 3"/>
          <p:cNvSpPr>
            <a:spLocks noGrp="1"/>
          </p:cNvSpPr>
          <p:nvPr>
            <p:ph type="sldNum" sz="quarter" idx="5"/>
          </p:nvPr>
        </p:nvSpPr>
        <p:spPr>
          <a:noFill/>
        </p:spPr>
        <p:txBody>
          <a:bodyPr/>
          <a:lstStyle/>
          <a:p>
            <a:fld id="{2332FBE5-FEB2-497B-A7FE-6B9306F1C500}" type="slidenum">
              <a:rPr lang="en-US" smtClean="0">
                <a:cs typeface="Arial" pitchFamily="34" charset="0"/>
              </a:rPr>
              <a:pPr/>
              <a:t>35</a:t>
            </a:fld>
            <a:endParaRPr lang="en-US" smtClean="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8736C-E3CC-4A32-BCA3-15CBF0BC3D8A}" type="slidenum">
              <a:rPr lang="en-US" smtClean="0"/>
              <a:pPr/>
              <a:t>36</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F77498C-0957-4D67-8257-83934DBE3B80}" type="slidenum">
              <a:rPr lang="en-US">
                <a:latin typeface="Arial" charset="0"/>
                <a:cs typeface="Arial" charset="0"/>
              </a:rPr>
              <a:pPr/>
              <a:t>37</a:t>
            </a:fld>
            <a:endParaRPr lang="en-US" dirty="0">
              <a:latin typeface="Arial" charset="0"/>
              <a:cs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fa-IR"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132100" name="Slide Number Placeholder 3"/>
          <p:cNvSpPr>
            <a:spLocks noGrp="1"/>
          </p:cNvSpPr>
          <p:nvPr>
            <p:ph type="sldNum" sz="quarter" idx="5"/>
          </p:nvPr>
        </p:nvSpPr>
        <p:spPr>
          <a:noFill/>
        </p:spPr>
        <p:txBody>
          <a:bodyPr/>
          <a:lstStyle/>
          <a:p>
            <a:fld id="{C2C8A222-8D8F-4D8D-A862-6B1017463C97}"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8736C-E3CC-4A32-BCA3-15CBF0BC3D8A}" type="slidenum">
              <a:rPr lang="en-US" smtClean="0"/>
              <a:pPr/>
              <a:t>38</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8736C-E3CC-4A32-BCA3-15CBF0BC3D8A}" type="slidenum">
              <a:rPr lang="en-US" smtClean="0"/>
              <a:pPr/>
              <a:t>39</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8736C-E3CC-4A32-BCA3-15CBF0BC3D8A}" type="slidenum">
              <a:rPr lang="en-US" smtClean="0"/>
              <a:pPr/>
              <a:t>40</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58736C-E3CC-4A32-BCA3-15CBF0BC3D8A}" type="slidenum">
              <a:rPr lang="en-US" smtClean="0"/>
              <a:pPr/>
              <a:t>41</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895E94-6976-44D7-AF63-5055568D7AB3}" type="slidenum">
              <a:rPr lang="en-US" smtClean="0"/>
              <a:pPr/>
              <a:t>42</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250884" name="Slide Number Placeholder 3"/>
          <p:cNvSpPr>
            <a:spLocks noGrp="1"/>
          </p:cNvSpPr>
          <p:nvPr>
            <p:ph type="sldNum" sz="quarter" idx="5"/>
          </p:nvPr>
        </p:nvSpPr>
        <p:spPr>
          <a:noFill/>
        </p:spPr>
        <p:txBody>
          <a:bodyPr/>
          <a:lstStyle/>
          <a:p>
            <a:fld id="{846416F2-A6C4-4F5C-A998-7AD03A746BD2}" type="slidenum">
              <a:rPr lang="en-US" smtClean="0">
                <a:latin typeface="Arial" pitchFamily="34" charset="0"/>
                <a:cs typeface="Arial" pitchFamily="34" charset="0"/>
              </a:rPr>
              <a:pPr/>
              <a:t>43</a:t>
            </a:fld>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142340" name="Slide Number Placeholder 3"/>
          <p:cNvSpPr>
            <a:spLocks noGrp="1"/>
          </p:cNvSpPr>
          <p:nvPr>
            <p:ph type="sldNum" sz="quarter" idx="5"/>
          </p:nvPr>
        </p:nvSpPr>
        <p:spPr>
          <a:noFill/>
        </p:spPr>
        <p:txBody>
          <a:bodyPr/>
          <a:lstStyle/>
          <a:p>
            <a:fld id="{4EBDE964-D9EF-43BD-A92F-41A1B99615A1}"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139268" name="Slide Number Placeholder 3"/>
          <p:cNvSpPr>
            <a:spLocks noGrp="1"/>
          </p:cNvSpPr>
          <p:nvPr>
            <p:ph type="sldNum" sz="quarter" idx="5"/>
          </p:nvPr>
        </p:nvSpPr>
        <p:spPr>
          <a:noFill/>
        </p:spPr>
        <p:txBody>
          <a:bodyPr/>
          <a:lstStyle/>
          <a:p>
            <a:fld id="{DD55B369-698D-42E8-ACCE-6A0ED05B04A3}"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135172" name="Slide Number Placeholder 3"/>
          <p:cNvSpPr>
            <a:spLocks noGrp="1"/>
          </p:cNvSpPr>
          <p:nvPr>
            <p:ph type="sldNum" sz="quarter" idx="5"/>
          </p:nvPr>
        </p:nvSpPr>
        <p:spPr>
          <a:noFill/>
        </p:spPr>
        <p:txBody>
          <a:bodyPr/>
          <a:lstStyle/>
          <a:p>
            <a:fld id="{C7D3C469-8F03-447E-9B78-A4E0B2E0D04F}"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p:spPr>
        <p:txBody>
          <a:bodyPr/>
          <a:lstStyle/>
          <a:p>
            <a:endParaRPr lang="fa-IR" smtClean="0">
              <a:latin typeface="Arial" pitchFamily="34" charset="0"/>
              <a:cs typeface="Arial" pitchFamily="34" charset="0"/>
            </a:endParaRPr>
          </a:p>
        </p:txBody>
      </p:sp>
      <p:sp>
        <p:nvSpPr>
          <p:cNvPr id="136196" name="Slide Number Placeholder 3"/>
          <p:cNvSpPr>
            <a:spLocks noGrp="1"/>
          </p:cNvSpPr>
          <p:nvPr>
            <p:ph type="sldNum" sz="quarter" idx="5"/>
          </p:nvPr>
        </p:nvSpPr>
        <p:spPr>
          <a:noFill/>
        </p:spPr>
        <p:txBody>
          <a:bodyPr/>
          <a:lstStyle/>
          <a:p>
            <a:fld id="{84435712-CFBB-4DC7-9C31-C1F0603FB5F6}" type="slidenum">
              <a:rPr lang="en-US" smtClean="0">
                <a:latin typeface="Arial" pitchFamily="34" charset="0"/>
                <a:cs typeface="Arial" pitchFamily="34" charset="0"/>
              </a:rPr>
              <a:pPr/>
              <a:t>11</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29AEA-2A4B-406E-87A8-F1B4233BA1A6}"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FA1A742-07DC-45BC-A66D-4606C272985A}"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8D01303D-CD7F-4502-8E0E-07E23BC946F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01303D-CD7F-4502-8E0E-07E23BC946F0}" type="slidenum">
              <a:rPr lang="fa-IR" smtClean="0"/>
              <a:pPr/>
              <a:t>‹#›</a:t>
            </a:fld>
            <a:endParaRPr lang="fa-IR"/>
          </a:p>
        </p:txBody>
      </p:sp>
    </p:spTree>
  </p:cSld>
  <p:clrMapOvr>
    <a:masterClrMapping/>
  </p:clrMapOvr>
  <p:transition spd="slow">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01303D-CD7F-4502-8E0E-07E23BC946F0}" type="slidenum">
              <a:rPr lang="fa-IR" smtClean="0"/>
              <a:pPr/>
              <a:t>‹#›</a:t>
            </a:fld>
            <a:endParaRPr lang="fa-IR"/>
          </a:p>
        </p:txBody>
      </p:sp>
    </p:spTree>
  </p:cSld>
  <p:clrMapOvr>
    <a:masterClrMapping/>
  </p:clrMapOvr>
  <p:transition spd="slow">
    <p:wheel spokes="8"/>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1196975"/>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2492375"/>
            <a:ext cx="3810000" cy="1725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492375"/>
            <a:ext cx="3810000" cy="1725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370388"/>
            <a:ext cx="3810000" cy="1725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370388"/>
            <a:ext cx="3810000" cy="1725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37288"/>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92586B25-E437-4DE5-8B6B-EC82BC191E37}" type="slidenum">
              <a:rPr lang="en-US"/>
              <a:pPr/>
              <a:t>‹#›</a:t>
            </a:fld>
            <a:endParaRPr lang="en-US"/>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01303D-CD7F-4502-8E0E-07E23BC946F0}" type="slidenum">
              <a:rPr lang="fa-IR" smtClean="0"/>
              <a:pPr/>
              <a:t>‹#›</a:t>
            </a:fld>
            <a:endParaRPr lang="fa-IR"/>
          </a:p>
        </p:txBody>
      </p:sp>
    </p:spTree>
  </p:cSld>
  <p:clrMapOvr>
    <a:masterClrMapping/>
  </p:clrMapOvr>
  <p:transition spd="slow">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D01303D-CD7F-4502-8E0E-07E23BC946F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D01303D-CD7F-4502-8E0E-07E23BC946F0}" type="slidenum">
              <a:rPr lang="fa-IR" smtClean="0"/>
              <a:pPr/>
              <a:t>‹#›</a:t>
            </a:fld>
            <a:endParaRPr lang="fa-IR"/>
          </a:p>
        </p:txBody>
      </p:sp>
    </p:spTree>
  </p:cSld>
  <p:clrMapOvr>
    <a:masterClrMapping/>
  </p:clrMapOvr>
  <p:transition spd="slow">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D01303D-CD7F-4502-8E0E-07E23BC946F0}" type="slidenum">
              <a:rPr lang="fa-IR" smtClean="0"/>
              <a:pPr/>
              <a:t>‹#›</a:t>
            </a:fld>
            <a:endParaRPr lang="fa-IR"/>
          </a:p>
        </p:txBody>
      </p:sp>
    </p:spTree>
  </p:cSld>
  <p:clrMapOvr>
    <a:masterClrMapping/>
  </p:clrMapOvr>
  <p:transition spd="slow">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D01303D-CD7F-4502-8E0E-07E23BC946F0}" type="slidenum">
              <a:rPr lang="fa-IR" smtClean="0"/>
              <a:pPr/>
              <a:t>‹#›</a:t>
            </a:fld>
            <a:endParaRPr lang="fa-IR"/>
          </a:p>
        </p:txBody>
      </p:sp>
    </p:spTree>
  </p:cSld>
  <p:clrMapOvr>
    <a:masterClrMapping/>
  </p:clrMapOvr>
  <p:transition spd="slow">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D01303D-CD7F-4502-8E0E-07E23BC946F0}" type="slidenum">
              <a:rPr lang="fa-IR" smtClean="0"/>
              <a:pPr/>
              <a:t>‹#›</a:t>
            </a:fld>
            <a:endParaRPr lang="fa-IR"/>
          </a:p>
        </p:txBody>
      </p:sp>
    </p:spTree>
  </p:cSld>
  <p:clrMapOvr>
    <a:masterClrMapping/>
  </p:clrMapOvr>
  <p:transition spd="slow">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D01303D-CD7F-4502-8E0E-07E23BC946F0}" type="slidenum">
              <a:rPr lang="fa-IR" smtClean="0"/>
              <a:pPr/>
              <a:t>‹#›</a:t>
            </a:fld>
            <a:endParaRPr lang="fa-IR"/>
          </a:p>
        </p:txBody>
      </p:sp>
    </p:spTree>
  </p:cSld>
  <p:clrMapOvr>
    <a:masterClrMapping/>
  </p:clrMapOvr>
  <p:transition spd="slow">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44A43A-5DD7-446F-BC38-262D0F333EC6}" type="datetimeFigureOut">
              <a:rPr lang="fa-IR" smtClean="0"/>
              <a:pPr/>
              <a:t>1432/12/21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8D01303D-CD7F-4502-8E0E-07E23BC946F0}"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44A43A-5DD7-446F-BC38-262D0F333EC6}" type="datetimeFigureOut">
              <a:rPr lang="fa-IR" smtClean="0"/>
              <a:pPr/>
              <a:t>1432/12/21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01303D-CD7F-4502-8E0E-07E23BC946F0}"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ransition spd="slow">
    <p:wheel spokes="8"/>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GOD"/>
          <p:cNvPicPr>
            <a:picLocks noChangeAspect="1" noChangeArrowheads="1"/>
          </p:cNvPicPr>
          <p:nvPr/>
        </p:nvPicPr>
        <p:blipFill>
          <a:blip r:embed="rId2" cstate="print"/>
          <a:srcRect/>
          <a:stretch>
            <a:fillRect/>
          </a:stretch>
        </p:blipFill>
        <p:spPr>
          <a:xfrm>
            <a:off x="0" y="0"/>
            <a:ext cx="9144000" cy="6858000"/>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ar-SA" dirty="0">
                <a:cs typeface="B Titr" pitchFamily="2" charset="-78"/>
              </a:rPr>
              <a:t>آمارهای گویا</a:t>
            </a:r>
            <a:endParaRPr lang="en-US" dirty="0">
              <a:cs typeface="B Titr" pitchFamily="2" charset="-78"/>
            </a:endParaRPr>
          </a:p>
        </p:txBody>
      </p:sp>
      <p:sp>
        <p:nvSpPr>
          <p:cNvPr id="3" name="Content Placeholder 2"/>
          <p:cNvSpPr>
            <a:spLocks noGrp="1"/>
          </p:cNvSpPr>
          <p:nvPr>
            <p:ph idx="1"/>
          </p:nvPr>
        </p:nvSpPr>
        <p:spPr/>
        <p:txBody>
          <a:bodyPr>
            <a:normAutofit lnSpcReduction="10000"/>
          </a:bodyPr>
          <a:lstStyle/>
          <a:p>
            <a:pPr algn="r" rtl="1">
              <a:defRPr/>
            </a:pPr>
            <a:r>
              <a:rPr lang="ar-SA" sz="2800" dirty="0" smtClean="0"/>
              <a:t>شاید آمارها بهتر بتوانند اهمیت مسأله را مشخص کنند تا باورتان شود که</a:t>
            </a:r>
            <a:r>
              <a:rPr lang="en-US" sz="2800" dirty="0" smtClean="0"/>
              <a:t>:</a:t>
            </a:r>
            <a:r>
              <a:rPr lang="ar-SA" sz="2800" dirty="0" smtClean="0"/>
              <a:t> </a:t>
            </a:r>
            <a:endParaRPr lang="en-US" sz="2800" dirty="0" smtClean="0"/>
          </a:p>
          <a:p>
            <a:pPr algn="ctr" rtl="1">
              <a:defRPr/>
            </a:pPr>
            <a:r>
              <a:rPr lang="ar-SA" sz="2800" b="1" dirty="0" smtClean="0"/>
              <a:t>خطاهای پزشکی واقعاً مشکل بزرگ طب روز دنیا</a:t>
            </a:r>
            <a:r>
              <a:rPr lang="ar-SA" sz="2800" dirty="0" smtClean="0"/>
              <a:t> محسوب می‌شود</a:t>
            </a:r>
            <a:r>
              <a:rPr lang="en-US" sz="2800" dirty="0" smtClean="0"/>
              <a:t>: </a:t>
            </a:r>
          </a:p>
          <a:p>
            <a:pPr algn="r" rtl="1">
              <a:defRPr/>
            </a:pPr>
            <a:r>
              <a:rPr lang="ar-SA" sz="2800" dirty="0" smtClean="0"/>
              <a:t>اما باید توجه داشت که </a:t>
            </a:r>
            <a:r>
              <a:rPr lang="ar-SA" sz="2800" b="1" dirty="0" smtClean="0"/>
              <a:t>آمارهای فوق نیز عمق ماجرا را مشخص نمی‌کنند</a:t>
            </a:r>
            <a:r>
              <a:rPr lang="ar-SA" sz="2800" dirty="0" smtClean="0"/>
              <a:t>، چرا که</a:t>
            </a:r>
            <a:r>
              <a:rPr lang="en-US" sz="2800" dirty="0" smtClean="0"/>
              <a:t>:</a:t>
            </a:r>
          </a:p>
          <a:p>
            <a:pPr algn="r" rtl="1">
              <a:defRPr/>
            </a:pPr>
            <a:r>
              <a:rPr lang="en-US" sz="2800" dirty="0" smtClean="0"/>
              <a:t> </a:t>
            </a:r>
            <a:r>
              <a:rPr lang="en-US" sz="2800" b="1" dirty="0" smtClean="0"/>
              <a:t>-1</a:t>
            </a:r>
            <a:r>
              <a:rPr lang="en-US" sz="2800" dirty="0" smtClean="0"/>
              <a:t> </a:t>
            </a:r>
            <a:r>
              <a:rPr lang="ar-SA" sz="2800" dirty="0" smtClean="0"/>
              <a:t>اطلاعات فوق </a:t>
            </a:r>
            <a:r>
              <a:rPr lang="ar-SA" sz="2800" b="1" dirty="0" smtClean="0"/>
              <a:t>تنها بیماران بستری در بیمارستان</a:t>
            </a:r>
            <a:r>
              <a:rPr lang="ar-SA" sz="2800" dirty="0" smtClean="0"/>
              <a:t> را بررسی کرده‌اند و این عوارض در مواردی که بیمار به صورت سرپایی درمان میشود نیز امکان بروز دارند. </a:t>
            </a:r>
            <a:endParaRPr lang="fa-IR" sz="2800" dirty="0" smtClean="0"/>
          </a:p>
          <a:p>
            <a:pPr algn="r" rtl="1">
              <a:defRPr/>
            </a:pPr>
            <a:r>
              <a:rPr lang="ar-SA" sz="2800" b="1" dirty="0" smtClean="0"/>
              <a:t>اگر بیماران سرپایی</a:t>
            </a:r>
            <a:r>
              <a:rPr lang="ar-SA" sz="2800" dirty="0" smtClean="0"/>
              <a:t> هم به این موارد اضافه شوند </a:t>
            </a:r>
            <a:r>
              <a:rPr lang="ar-SA" sz="2800" b="1" dirty="0" smtClean="0"/>
              <a:t>آمار افزایش</a:t>
            </a:r>
            <a:r>
              <a:rPr lang="ar-SA" sz="2800" dirty="0" smtClean="0"/>
              <a:t> پیدا خواهد کرد</a:t>
            </a:r>
            <a:r>
              <a:rPr lang="en-US" sz="2800" dirty="0" smtClean="0"/>
              <a:t>. </a:t>
            </a:r>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Cont.</a:t>
            </a:r>
            <a:endParaRPr lang="en-US" dirty="0"/>
          </a:p>
        </p:txBody>
      </p:sp>
      <p:sp>
        <p:nvSpPr>
          <p:cNvPr id="3" name="Content Placeholder 2"/>
          <p:cNvSpPr>
            <a:spLocks noGrp="1"/>
          </p:cNvSpPr>
          <p:nvPr>
            <p:ph idx="1"/>
          </p:nvPr>
        </p:nvSpPr>
        <p:spPr/>
        <p:txBody>
          <a:bodyPr>
            <a:normAutofit/>
          </a:bodyPr>
          <a:lstStyle/>
          <a:p>
            <a:pPr algn="r" rtl="1">
              <a:defRPr/>
            </a:pPr>
            <a:r>
              <a:rPr lang="en-US" smtClean="0"/>
              <a:t> </a:t>
            </a:r>
            <a:r>
              <a:rPr lang="en-US" b="1" smtClean="0"/>
              <a:t>-2</a:t>
            </a:r>
            <a:r>
              <a:rPr lang="en-US" smtClean="0"/>
              <a:t> </a:t>
            </a:r>
            <a:r>
              <a:rPr lang="ar-SA" smtClean="0"/>
              <a:t>اطلاعات مزبور </a:t>
            </a:r>
            <a:r>
              <a:rPr lang="ar-SA" b="1" smtClean="0"/>
              <a:t>تنها مرگ‌ها</a:t>
            </a:r>
            <a:r>
              <a:rPr lang="ar-SA" smtClean="0"/>
              <a:t> را بررسی کرده‌اند، در حالی که </a:t>
            </a:r>
            <a:r>
              <a:rPr lang="ar-SA" b="1" smtClean="0"/>
              <a:t>بسیاری از اشتباهات پزشکی</a:t>
            </a:r>
            <a:r>
              <a:rPr lang="ar-SA" smtClean="0"/>
              <a:t> هستند که </a:t>
            </a:r>
            <a:r>
              <a:rPr lang="ar-SA" b="1" smtClean="0"/>
              <a:t>باعث مرگ بیمار نمی‌شوند</a:t>
            </a:r>
            <a:r>
              <a:rPr lang="ar-SA" smtClean="0"/>
              <a:t> بلکه </a:t>
            </a:r>
            <a:r>
              <a:rPr lang="ar-SA" b="1" smtClean="0"/>
              <a:t>باعث معلولیت، ناتوانی یا وخامت حال یا ناخوشی بیمار</a:t>
            </a:r>
            <a:r>
              <a:rPr lang="ar-SA" smtClean="0"/>
              <a:t> می‌شوند. </a:t>
            </a:r>
            <a:endParaRPr lang="fa-IR" smtClean="0"/>
          </a:p>
          <a:p>
            <a:pPr algn="r" rtl="1">
              <a:defRPr/>
            </a:pPr>
            <a:r>
              <a:rPr lang="ar-SA" smtClean="0"/>
              <a:t>اگر این اشتباهات به موارد قبلی اضافه شوند ممکن است آمارهای فوق </a:t>
            </a:r>
            <a:r>
              <a:rPr lang="fa-IR" smtClean="0"/>
              <a:t>باز هم افزایش یابد</a:t>
            </a:r>
            <a:r>
              <a:rPr lang="en-US" smtClean="0"/>
              <a:t>. </a:t>
            </a:r>
          </a:p>
          <a:p>
            <a:pPr algn="r" rtl="1">
              <a:defRPr/>
            </a:pPr>
            <a:r>
              <a:rPr lang="ar-SA" sz="2400" b="1" smtClean="0"/>
              <a:t>مرگ‌ومیرهای یاتروژنیک</a:t>
            </a:r>
            <a:r>
              <a:rPr lang="ar-SA" sz="2400" smtClean="0"/>
              <a:t> به کلیه مرگ‌ومیرهایی اطلاق می‌شود که توسط عملکرد و فعالیت پزشک و درمان‌های او ایجاد می‌شوند (حتی اگر به درستی تجویز شده باشند</a:t>
            </a:r>
            <a:r>
              <a:rPr lang="en-US" sz="2400" smtClean="0"/>
              <a:t>.(</a:t>
            </a:r>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GB">
                <a:solidFill>
                  <a:srgbClr val="0066FF"/>
                </a:solidFill>
              </a:rPr>
              <a:t>Firstly what has the impact been on the patient</a:t>
            </a:r>
          </a:p>
        </p:txBody>
      </p:sp>
      <p:pic>
        <p:nvPicPr>
          <p:cNvPr id="9220" name="Picture 4" descr="D:\MHP\Common\MSShared\Clipart\std2prem\std2dir4\SO00976_.wmf"/>
          <p:cNvPicPr>
            <a:picLocks noChangeAspect="1" noChangeArrowheads="1"/>
          </p:cNvPicPr>
          <p:nvPr/>
        </p:nvPicPr>
        <p:blipFill>
          <a:blip r:embed="rId3" cstate="print"/>
          <a:srcRect/>
          <a:stretch>
            <a:fillRect/>
          </a:stretch>
        </p:blipFill>
        <p:spPr bwMode="auto">
          <a:xfrm>
            <a:off x="228600" y="1752600"/>
            <a:ext cx="2590800" cy="2743200"/>
          </a:xfrm>
          <a:prstGeom prst="rect">
            <a:avLst/>
          </a:prstGeom>
          <a:noFill/>
        </p:spPr>
      </p:pic>
      <p:pic>
        <p:nvPicPr>
          <p:cNvPr id="9221" name="Picture 5" descr="D:\MHP\Common\MSShared\Clipart\std2prem\std2dir3\HM00197_.wmf"/>
          <p:cNvPicPr>
            <a:picLocks noChangeAspect="1" noChangeArrowheads="1"/>
          </p:cNvPicPr>
          <p:nvPr/>
        </p:nvPicPr>
        <p:blipFill>
          <a:blip r:embed="rId4" cstate="print"/>
          <a:srcRect/>
          <a:stretch>
            <a:fillRect/>
          </a:stretch>
        </p:blipFill>
        <p:spPr bwMode="auto">
          <a:xfrm>
            <a:off x="6477000" y="1447800"/>
            <a:ext cx="2209800" cy="2971800"/>
          </a:xfrm>
          <a:prstGeom prst="rect">
            <a:avLst/>
          </a:prstGeom>
          <a:noFill/>
        </p:spPr>
      </p:pic>
      <p:sp>
        <p:nvSpPr>
          <p:cNvPr id="9222" name="Text Box 6"/>
          <p:cNvSpPr txBox="1">
            <a:spLocks noChangeArrowheads="1"/>
          </p:cNvSpPr>
          <p:nvPr/>
        </p:nvSpPr>
        <p:spPr bwMode="auto">
          <a:xfrm>
            <a:off x="762000" y="4648200"/>
            <a:ext cx="1276350" cy="641350"/>
          </a:xfrm>
          <a:prstGeom prst="rect">
            <a:avLst/>
          </a:prstGeom>
          <a:noFill/>
          <a:ln w="9525">
            <a:noFill/>
            <a:miter lim="800000"/>
            <a:headEnd/>
            <a:tailEnd/>
          </a:ln>
          <a:effectLst/>
        </p:spPr>
        <p:txBody>
          <a:bodyPr wrap="none">
            <a:spAutoFit/>
          </a:bodyPr>
          <a:lstStyle/>
          <a:p>
            <a:r>
              <a:rPr lang="en-GB" sz="3600"/>
              <a:t>Death</a:t>
            </a:r>
          </a:p>
        </p:txBody>
      </p:sp>
      <p:sp>
        <p:nvSpPr>
          <p:cNvPr id="9223" name="Text Box 7"/>
          <p:cNvSpPr txBox="1">
            <a:spLocks noChangeArrowheads="1"/>
          </p:cNvSpPr>
          <p:nvPr/>
        </p:nvSpPr>
        <p:spPr bwMode="auto">
          <a:xfrm>
            <a:off x="6781800" y="4419600"/>
            <a:ext cx="1987550" cy="641350"/>
          </a:xfrm>
          <a:prstGeom prst="rect">
            <a:avLst/>
          </a:prstGeom>
          <a:noFill/>
          <a:ln w="9525">
            <a:noFill/>
            <a:miter lim="800000"/>
            <a:headEnd/>
            <a:tailEnd/>
          </a:ln>
          <a:effectLst/>
        </p:spPr>
        <p:txBody>
          <a:bodyPr wrap="none">
            <a:spAutoFit/>
          </a:bodyPr>
          <a:lstStyle/>
          <a:p>
            <a:r>
              <a:rPr lang="en-GB" sz="3600"/>
              <a:t>Disability</a:t>
            </a:r>
          </a:p>
        </p:txBody>
      </p:sp>
      <p:sp>
        <p:nvSpPr>
          <p:cNvPr id="9224" name="Text Box 8"/>
          <p:cNvSpPr txBox="1">
            <a:spLocks noChangeArrowheads="1"/>
          </p:cNvSpPr>
          <p:nvPr/>
        </p:nvSpPr>
        <p:spPr bwMode="auto">
          <a:xfrm>
            <a:off x="1524000" y="6278563"/>
            <a:ext cx="5762625" cy="579437"/>
          </a:xfrm>
          <a:prstGeom prst="rect">
            <a:avLst/>
          </a:prstGeom>
          <a:noFill/>
          <a:ln w="9525">
            <a:noFill/>
            <a:miter lim="800000"/>
            <a:headEnd/>
            <a:tailEnd/>
          </a:ln>
          <a:effectLst/>
        </p:spPr>
        <p:txBody>
          <a:bodyPr wrap="none">
            <a:spAutoFit/>
          </a:bodyPr>
          <a:lstStyle/>
          <a:p>
            <a:r>
              <a:rPr lang="en-GB" sz="3200"/>
              <a:t>Permanent Psychological Damage</a:t>
            </a:r>
          </a:p>
        </p:txBody>
      </p:sp>
      <p:pic>
        <p:nvPicPr>
          <p:cNvPr id="35841" name="Picture 1"/>
          <p:cNvPicPr>
            <a:picLocks noChangeAspect="1" noChangeArrowheads="1"/>
          </p:cNvPicPr>
          <p:nvPr/>
        </p:nvPicPr>
        <p:blipFill>
          <a:blip r:embed="rId5" cstate="print"/>
          <a:srcRect/>
          <a:stretch>
            <a:fillRect/>
          </a:stretch>
        </p:blipFill>
        <p:spPr bwMode="auto">
          <a:xfrm>
            <a:off x="3505200" y="2895600"/>
            <a:ext cx="2514600" cy="1981200"/>
          </a:xfrm>
          <a:prstGeom prst="rect">
            <a:avLst/>
          </a:prstGeom>
          <a:noFill/>
          <a:ln w="9525">
            <a:noFill/>
            <a:miter lim="800000"/>
            <a:headEnd/>
            <a:tailEnd/>
          </a:ln>
          <a:effectLst/>
        </p:spPr>
      </p:pic>
      <p:pic>
        <p:nvPicPr>
          <p:cNvPr id="35842" name="Picture 2"/>
          <p:cNvPicPr>
            <a:picLocks noChangeAspect="1" noChangeArrowheads="1"/>
          </p:cNvPicPr>
          <p:nvPr/>
        </p:nvPicPr>
        <p:blipFill>
          <a:blip r:embed="rId6" cstate="print"/>
          <a:srcRect/>
          <a:stretch>
            <a:fillRect/>
          </a:stretch>
        </p:blipFill>
        <p:spPr bwMode="auto">
          <a:xfrm>
            <a:off x="2743200" y="4343400"/>
            <a:ext cx="1743075" cy="1866900"/>
          </a:xfrm>
          <a:prstGeom prst="rect">
            <a:avLst/>
          </a:prstGeom>
          <a:noFill/>
          <a:ln w="9525">
            <a:noFill/>
            <a:miter lim="800000"/>
            <a:headEnd/>
            <a:tailEnd/>
          </a:ln>
          <a:effectLst/>
        </p:spPr>
      </p:pic>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43313"/>
            <a:ext cx="9001125" cy="3214687"/>
          </a:xfrm>
        </p:spPr>
        <p:txBody>
          <a:bodyPr/>
          <a:lstStyle/>
          <a:p>
            <a:pPr algn="r" rtl="1">
              <a:defRPr/>
            </a:pPr>
            <a:r>
              <a:rPr lang="fa-IR" dirty="0" smtClean="0"/>
              <a:t>16-10 درصد از بیماران بستری در بیمارستان دچار خطا یا عوارض ناخواسته می شوند.</a:t>
            </a:r>
          </a:p>
          <a:p>
            <a:pPr algn="r" rtl="1">
              <a:defRPr/>
            </a:pPr>
            <a:r>
              <a:rPr lang="fa-IR" dirty="0" smtClean="0"/>
              <a:t>نیمی از این موارد قابل مدیریت و پیشگیری هستند.</a:t>
            </a:r>
          </a:p>
          <a:p>
            <a:pPr algn="r" rtl="1">
              <a:defRPr/>
            </a:pPr>
            <a:r>
              <a:rPr lang="fa-IR" dirty="0" smtClean="0"/>
              <a:t>دو سوم مرگ و میرهای جراحی 3 روز یا بیشتر پس از عمل جراحی روی می دهد زمانی که بیمار به بخش منتقل شده است (آیا قابل پیشگیری است؟)</a:t>
            </a:r>
            <a:endParaRPr lang="en-US" dirty="0"/>
          </a:p>
        </p:txBody>
      </p:sp>
      <p:pic>
        <p:nvPicPr>
          <p:cNvPr id="19459" name="Picture 2" descr="I:\Dar daste eghdam\clinical governance\slides\risk mangement\New Folder\operation_risks.jpg"/>
          <p:cNvPicPr>
            <a:picLocks noChangeAspect="1" noChangeArrowheads="1"/>
          </p:cNvPicPr>
          <p:nvPr/>
        </p:nvPicPr>
        <p:blipFill>
          <a:blip r:embed="rId3" cstate="print"/>
          <a:srcRect/>
          <a:stretch>
            <a:fillRect/>
          </a:stretch>
        </p:blipFill>
        <p:spPr bwMode="auto">
          <a:xfrm>
            <a:off x="0" y="0"/>
            <a:ext cx="9144000" cy="3500438"/>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rtl="1"/>
            <a:r>
              <a:rPr lang="fa-IR" sz="4000" b="1" dirty="0" smtClean="0">
                <a:cs typeface="B Titr" pitchFamily="2" charset="-78"/>
              </a:rPr>
              <a:t>وضعیت کشورهای در حال توسعه</a:t>
            </a:r>
            <a:endParaRPr lang="fa-IR" sz="4000" b="1" dirty="0">
              <a:cs typeface="B Titr" pitchFamily="2" charset="-78"/>
            </a:endParaRPr>
          </a:p>
        </p:txBody>
      </p:sp>
      <p:sp>
        <p:nvSpPr>
          <p:cNvPr id="2" name="Content Placeholder 1"/>
          <p:cNvSpPr>
            <a:spLocks noGrp="1"/>
          </p:cNvSpPr>
          <p:nvPr>
            <p:ph idx="1"/>
          </p:nvPr>
        </p:nvSpPr>
        <p:spPr/>
        <p:txBody>
          <a:bodyPr>
            <a:normAutofit lnSpcReduction="10000"/>
          </a:bodyPr>
          <a:lstStyle/>
          <a:p>
            <a:pPr algn="r" rtl="1"/>
            <a:r>
              <a:rPr lang="fa-IR" sz="3200" b="1" dirty="0" smtClean="0">
                <a:cs typeface="B Ferdosi" pitchFamily="2" charset="-78"/>
              </a:rPr>
              <a:t>برآوردها نشان می دهند که در کشورهاي توسعه یافته به ازاي هر ده بیمار، یک بیمار در طول دریافت خدمات مراقبتی در بیمارستان صدمه دیده است. طیف وسیعی از خطاها یا حوادث شدید ممكن است مسبب بروز صدمه شده باشد. </a:t>
            </a:r>
          </a:p>
          <a:p>
            <a:pPr algn="r" rtl="1"/>
            <a:r>
              <a:rPr lang="fa-IR" sz="3200" b="1" dirty="0" smtClean="0">
                <a:cs typeface="B Ferdosi" pitchFamily="2" charset="-78"/>
              </a:rPr>
              <a:t>در كشورهاي در حال توسعه، احتمال اينكه بيماران در بيمارستان ها صدمه ببينند بسيار بيشتر از احتمال آن در كشورهاي صنعتي است. خطر احتمالي عفونت هاي اكتسابي در بيمارستان در برخي كشورهاي در حال توسعه حدود 20 برابر بيشتر از آمار اين عفونت ها در كشورهاي توسعه يافته مي باشد.</a:t>
            </a:r>
            <a:endParaRPr lang="fa-IR" sz="3200" b="1"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266353"/>
            <a:ext cx="8305800" cy="714375"/>
          </a:xfrm>
          <a:prstGeom prst="rect">
            <a:avLst/>
          </a:prstGeom>
          <a:noFill/>
          <a:ln w="9525">
            <a:noFill/>
            <a:miter lim="800000"/>
            <a:headEnd/>
            <a:tailEnd/>
          </a:ln>
        </p:spPr>
        <p:txBody>
          <a:bodyPr anchor="ctr"/>
          <a:lstStyle/>
          <a:p>
            <a:pPr algn="ctr"/>
            <a:endParaRPr lang="en-GB" sz="3600" b="1" dirty="0" smtClean="0">
              <a:solidFill>
                <a:srgbClr val="FFFF00"/>
              </a:solidFill>
            </a:endParaRPr>
          </a:p>
          <a:p>
            <a:pPr algn="ctr"/>
            <a:r>
              <a:rPr lang="fa-IR" sz="3200" b="1" dirty="0" smtClean="0">
                <a:solidFill>
                  <a:srgbClr val="FFFF00"/>
                </a:solidFill>
              </a:rPr>
              <a:t> </a:t>
            </a:r>
            <a:r>
              <a:rPr lang="fa-IR" sz="4000" b="1" dirty="0">
                <a:latin typeface="+mj-lt"/>
                <a:ea typeface="+mj-ea"/>
                <a:cs typeface="B Titr" pitchFamily="2" charset="-78"/>
              </a:rPr>
              <a:t>هزینه مراقبت </a:t>
            </a:r>
            <a:r>
              <a:rPr lang="fa-IR" sz="4000" b="1" dirty="0" err="1">
                <a:latin typeface="+mj-lt"/>
                <a:ea typeface="+mj-ea"/>
                <a:cs typeface="B Titr" pitchFamily="2" charset="-78"/>
              </a:rPr>
              <a:t>ناایمن</a:t>
            </a:r>
            <a:endParaRPr lang="fa-IR" sz="4000" b="1" dirty="0">
              <a:latin typeface="+mj-lt"/>
              <a:ea typeface="+mj-ea"/>
              <a:cs typeface="B Titr" pitchFamily="2" charset="-78"/>
            </a:endParaRPr>
          </a:p>
          <a:p>
            <a:pPr algn="ctr"/>
            <a:endParaRPr lang="en-GB" sz="3600" b="1" dirty="0">
              <a:solidFill>
                <a:srgbClr val="FFFF00"/>
              </a:solidFill>
            </a:endParaRPr>
          </a:p>
        </p:txBody>
      </p:sp>
      <p:sp>
        <p:nvSpPr>
          <p:cNvPr id="12291" name="Rectangle 3"/>
          <p:cNvSpPr>
            <a:spLocks noChangeArrowheads="1"/>
          </p:cNvSpPr>
          <p:nvPr/>
        </p:nvSpPr>
        <p:spPr bwMode="auto">
          <a:xfrm>
            <a:off x="250825" y="1340767"/>
            <a:ext cx="8678863" cy="4896545"/>
          </a:xfrm>
          <a:prstGeom prst="rect">
            <a:avLst/>
          </a:prstGeom>
          <a:noFill/>
          <a:ln w="9525">
            <a:noFill/>
            <a:miter lim="800000"/>
            <a:headEnd/>
            <a:tailEnd/>
          </a:ln>
        </p:spPr>
        <p:txBody>
          <a:bodyPr/>
          <a:lstStyle/>
          <a:p>
            <a:pPr algn="r" rtl="1">
              <a:buFont typeface="Wingdings" pitchFamily="2" charset="2"/>
              <a:buChar char="§"/>
              <a:defRPr/>
            </a:pPr>
            <a:r>
              <a:rPr lang="en-US" sz="2400" dirty="0"/>
              <a:t>29 </a:t>
            </a:r>
            <a:r>
              <a:rPr lang="fa-IR" sz="2400" dirty="0"/>
              <a:t>میلیارد دلار در هر سال فقط در ایالات متحده </a:t>
            </a:r>
          </a:p>
          <a:p>
            <a:pPr algn="r" rtl="1">
              <a:defRPr/>
            </a:pPr>
            <a:endParaRPr lang="fa-IR" sz="2400" b="1" i="1" u="sng" dirty="0"/>
          </a:p>
          <a:p>
            <a:pPr algn="r" rtl="1">
              <a:buFont typeface="Wingdings" pitchFamily="2" charset="2"/>
              <a:buChar char="§"/>
              <a:defRPr/>
            </a:pPr>
            <a:r>
              <a:rPr lang="fa-IR" sz="2000" b="1" i="1" u="sng" dirty="0">
                <a:solidFill>
                  <a:schemeClr val="accent2">
                    <a:lumMod val="75000"/>
                  </a:schemeClr>
                </a:solidFill>
              </a:rPr>
              <a:t>هر سال در بریتانیا</a:t>
            </a:r>
            <a:r>
              <a:rPr lang="fa-IR" sz="2000" dirty="0"/>
              <a:t/>
            </a:r>
            <a:br>
              <a:rPr lang="fa-IR" sz="2000" dirty="0"/>
            </a:br>
            <a:r>
              <a:rPr lang="fa-IR" sz="2000" b="1" dirty="0"/>
              <a:t>10 ٪ از پذیرش = 900،000 بیماران مبتلا</a:t>
            </a:r>
          </a:p>
          <a:p>
            <a:pPr algn="r" rtl="1">
              <a:defRPr/>
            </a:pPr>
            <a:r>
              <a:rPr lang="fa-IR" sz="2000" b="1" dirty="0"/>
              <a:t/>
            </a:r>
            <a:br>
              <a:rPr lang="fa-IR" sz="2000" b="1" dirty="0"/>
            </a:br>
            <a:r>
              <a:rPr lang="fa-IR" sz="2000" b="1" dirty="0"/>
              <a:t>حدود 1 بیلیون </a:t>
            </a:r>
            <a:r>
              <a:rPr lang="fa-IR" sz="2000" b="1" dirty="0" smtClean="0"/>
              <a:t>پوند</a:t>
            </a:r>
            <a:r>
              <a:rPr lang="en-US" sz="2000" b="1" dirty="0" smtClean="0"/>
              <a:t> </a:t>
            </a:r>
            <a:r>
              <a:rPr lang="fa-IR" sz="2000" b="1" dirty="0" smtClean="0"/>
              <a:t>در </a:t>
            </a:r>
            <a:r>
              <a:rPr lang="fa-IR" sz="2000" b="1" dirty="0"/>
              <a:t>سال  صرف هزینه های اقامت اضافی در بیمارستان </a:t>
            </a:r>
          </a:p>
          <a:p>
            <a:pPr algn="r" rtl="1">
              <a:defRPr/>
            </a:pPr>
            <a:r>
              <a:rPr lang="fa-IR" sz="2000" b="1" dirty="0"/>
              <a:t/>
            </a:r>
            <a:br>
              <a:rPr lang="fa-IR" sz="2000" b="1" dirty="0"/>
            </a:br>
            <a:r>
              <a:rPr lang="fa-IR" sz="2000" b="1" dirty="0"/>
              <a:t>به طور متوسط 8.5 تخت روز اضافی</a:t>
            </a:r>
          </a:p>
          <a:p>
            <a:pPr algn="r" rtl="1">
              <a:defRPr/>
            </a:pPr>
            <a:r>
              <a:rPr lang="fa-IR" sz="2000" b="1" dirty="0"/>
              <a:t/>
            </a:r>
            <a:br>
              <a:rPr lang="fa-IR" sz="2000" b="1" dirty="0"/>
            </a:br>
            <a:r>
              <a:rPr lang="fa-IR" sz="2000" b="1" dirty="0"/>
              <a:t>400 نفر می میرند و یا به طور جدی در حوادث مربوط به دستگاه های پزشکی مجروح می شوند</a:t>
            </a:r>
          </a:p>
          <a:p>
            <a:pPr algn="r" rtl="1">
              <a:defRPr/>
            </a:pPr>
            <a:r>
              <a:rPr lang="fa-IR" sz="2000" b="1" dirty="0"/>
              <a:t/>
            </a:r>
            <a:br>
              <a:rPr lang="fa-IR" sz="2000" b="1" dirty="0"/>
            </a:br>
            <a:r>
              <a:rPr lang="fa-IR" sz="2000" b="1" dirty="0"/>
              <a:t> 450 میلیون پوند غفلت بالینی</a:t>
            </a:r>
          </a:p>
          <a:p>
            <a:pPr algn="r" rtl="1">
              <a:defRPr/>
            </a:pPr>
            <a:r>
              <a:rPr lang="fa-IR" sz="2000" b="1" dirty="0"/>
              <a:t/>
            </a:r>
            <a:br>
              <a:rPr lang="fa-IR" sz="2000" b="1" dirty="0"/>
            </a:br>
            <a:r>
              <a:rPr lang="fa-IR" sz="2000" b="1" dirty="0"/>
              <a:t>بیش از 1 بیلیون پوند صرف عفونتهای </a:t>
            </a:r>
            <a:r>
              <a:rPr lang="fa-IR" sz="2000" b="1" dirty="0" smtClean="0"/>
              <a:t>بیمارستانی</a:t>
            </a:r>
            <a:endParaRPr lang="en-GB" sz="2000" b="1" dirty="0"/>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ar-SA" sz="4000" b="1" dirty="0">
                <a:cs typeface="B Titr" pitchFamily="2" charset="-78"/>
              </a:rPr>
              <a:t>آمار ايران</a:t>
            </a:r>
            <a:endParaRPr lang="en-US" sz="4000" b="1" dirty="0">
              <a:cs typeface="B Titr" pitchFamily="2" charset="-78"/>
            </a:endParaRPr>
          </a:p>
        </p:txBody>
      </p:sp>
      <p:sp>
        <p:nvSpPr>
          <p:cNvPr id="3" name="Content Placeholder 2"/>
          <p:cNvSpPr>
            <a:spLocks noGrp="1"/>
          </p:cNvSpPr>
          <p:nvPr>
            <p:ph idx="1"/>
          </p:nvPr>
        </p:nvSpPr>
        <p:spPr/>
        <p:txBody>
          <a:bodyPr>
            <a:normAutofit/>
          </a:bodyPr>
          <a:lstStyle/>
          <a:p>
            <a:pPr algn="r" rtl="1">
              <a:defRPr/>
            </a:pPr>
            <a:r>
              <a:rPr lang="ar-SA" b="1" dirty="0" smtClean="0"/>
              <a:t>متاسفانه در ايران آمار مدوني در دست نيست</a:t>
            </a:r>
            <a:r>
              <a:rPr lang="ar-SA" dirty="0" smtClean="0"/>
              <a:t> اما به نظر مي‌رسد که </a:t>
            </a:r>
            <a:r>
              <a:rPr lang="ar-SA" b="1" dirty="0" smtClean="0"/>
              <a:t>ميزان خطاهاي پزشکي بسيار بالا</a:t>
            </a:r>
            <a:r>
              <a:rPr lang="ar-SA" dirty="0" smtClean="0"/>
              <a:t> باشد؛ به دل</a:t>
            </a:r>
            <a:r>
              <a:rPr lang="fa-IR" dirty="0" smtClean="0"/>
              <a:t>ا</a:t>
            </a:r>
            <a:r>
              <a:rPr lang="ar-SA" dirty="0" smtClean="0"/>
              <a:t>يل</a:t>
            </a:r>
            <a:r>
              <a:rPr lang="fa-IR" dirty="0" smtClean="0"/>
              <a:t>: </a:t>
            </a:r>
            <a:r>
              <a:rPr lang="ar-SA" dirty="0" smtClean="0"/>
              <a:t> </a:t>
            </a:r>
            <a:endParaRPr lang="fa-IR" dirty="0" smtClean="0"/>
          </a:p>
          <a:p>
            <a:pPr lvl="1" algn="r" rtl="1">
              <a:defRPr/>
            </a:pPr>
            <a:r>
              <a:rPr lang="ar-SA" dirty="0" smtClean="0"/>
              <a:t>بدخطي نسخه‌هاي پزشکي و خوانا نبودن آنها، </a:t>
            </a:r>
            <a:endParaRPr lang="fa-IR" dirty="0" smtClean="0"/>
          </a:p>
          <a:p>
            <a:pPr lvl="1" algn="r" rtl="1">
              <a:defRPr/>
            </a:pPr>
            <a:r>
              <a:rPr lang="ar-SA" dirty="0" smtClean="0"/>
              <a:t>شلوغي داروخانه‌ها، </a:t>
            </a:r>
            <a:endParaRPr lang="fa-IR" dirty="0" smtClean="0"/>
          </a:p>
          <a:p>
            <a:pPr lvl="1" algn="r" rtl="1">
              <a:defRPr/>
            </a:pPr>
            <a:r>
              <a:rPr lang="ar-SA" dirty="0" smtClean="0"/>
              <a:t>عدم دقت مردم براي درک اهميت اين داروها و شناخت خطرات آنها و شايد توضيح ناکافي پزشک و داروخانه‌داران براي مصرف دارو به خانواده‌ها همچنين </a:t>
            </a:r>
            <a:endParaRPr lang="fa-IR" dirty="0" smtClean="0"/>
          </a:p>
          <a:p>
            <a:pPr lvl="1" algn="r" rtl="1">
              <a:defRPr/>
            </a:pPr>
            <a:r>
              <a:rPr lang="ar-SA" sz="3200" b="1" dirty="0" smtClean="0"/>
              <a:t>افزايش پرونده‌هاي ارجاعي شکايت مردم از پزشکان به نظام پزشکي</a:t>
            </a:r>
            <a:r>
              <a:rPr lang="ar-SA" dirty="0" smtClean="0"/>
              <a:t> نشان دهنده اين ادعاست</a:t>
            </a:r>
            <a:endParaRPr lang="en-US" dirty="0" smtClean="0"/>
          </a:p>
        </p:txBody>
      </p:sp>
    </p:spTree>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cs typeface="B Titr" pitchFamily="2" charset="-78"/>
              </a:rPr>
              <a:t>خطاهای پزشکی دو نوعند:</a:t>
            </a:r>
            <a:endParaRPr lang="fa-IR" dirty="0">
              <a:cs typeface="B Titr" pitchFamily="2" charset="-78"/>
            </a:endParaRPr>
          </a:p>
        </p:txBody>
      </p:sp>
      <p:sp>
        <p:nvSpPr>
          <p:cNvPr id="2" name="Content Placeholder 1"/>
          <p:cNvSpPr>
            <a:spLocks noGrp="1"/>
          </p:cNvSpPr>
          <p:nvPr>
            <p:ph idx="1"/>
          </p:nvPr>
        </p:nvSpPr>
        <p:spPr>
          <a:xfrm>
            <a:off x="457200" y="2285992"/>
            <a:ext cx="7972452" cy="3735296"/>
          </a:xfrm>
        </p:spPr>
        <p:txBody>
          <a:bodyPr>
            <a:normAutofit fontScale="92500" lnSpcReduction="20000"/>
          </a:bodyPr>
          <a:lstStyle/>
          <a:p>
            <a:pPr algn="r" rtl="1"/>
            <a:r>
              <a:rPr lang="fa-IR" sz="4000" dirty="0" smtClean="0">
                <a:cs typeface="B Ferdosi" pitchFamily="2" charset="-78"/>
              </a:rPr>
              <a:t>روش درست ما آنطور که می خواهیم پیش نمی رود  خطادراجرای درمان</a:t>
            </a:r>
            <a:r>
              <a:rPr lang="en-US" sz="4000" dirty="0" smtClean="0">
                <a:cs typeface="B Ferdosi" pitchFamily="2" charset="-78"/>
              </a:rPr>
              <a:t>“error of execution”</a:t>
            </a:r>
          </a:p>
          <a:p>
            <a:pPr algn="r" rtl="1"/>
            <a:r>
              <a:rPr lang="fa-IR" sz="4000" dirty="0" smtClean="0">
                <a:cs typeface="B Ferdosi" pitchFamily="2" charset="-78"/>
              </a:rPr>
              <a:t>روش انتخابی ما از ریشه اشتباه است  خطا در برنامه ریزی برای بیمار</a:t>
            </a:r>
            <a:r>
              <a:rPr lang="en-US" sz="4000" dirty="0" smtClean="0">
                <a:cs typeface="B Ferdosi" pitchFamily="2" charset="-78"/>
              </a:rPr>
              <a:t>“error of planning”</a:t>
            </a:r>
          </a:p>
          <a:p>
            <a:pPr algn="r" rtl="1">
              <a:buNone/>
            </a:pPr>
            <a:endParaRPr lang="fa-IR" sz="3600" dirty="0" smtClean="0">
              <a:cs typeface="B Ferdosi" pitchFamily="2" charset="-78"/>
            </a:endParaRPr>
          </a:p>
          <a:p>
            <a:pPr algn="r" rtl="1">
              <a:buNone/>
            </a:pPr>
            <a:r>
              <a:rPr lang="fa-IR" sz="3600" dirty="0" smtClean="0">
                <a:cs typeface="B Ferdosi" pitchFamily="2" charset="-78"/>
              </a:rPr>
              <a:t>در هر مرحله از ارائه خدمات بالینی  از تشخیص تا درمان حتی در فاز پیشگیری ممکن است خطای پزشکی رخ دهد</a:t>
            </a:r>
          </a:p>
          <a:p>
            <a:pPr algn="r" rtl="1"/>
            <a:endParaRPr lang="fa-IR" sz="4000"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7166"/>
            <a:ext cx="8258204" cy="1285884"/>
          </a:xfrm>
        </p:spPr>
        <p:txBody>
          <a:bodyPr>
            <a:normAutofit/>
          </a:bodyPr>
          <a:lstStyle/>
          <a:p>
            <a:pPr algn="r"/>
            <a:r>
              <a:rPr lang="fa-IR" sz="4000" b="1" dirty="0">
                <a:cs typeface="B Titr" pitchFamily="2" charset="-78"/>
              </a:rPr>
              <a:t>انواع خطاهای پزشکی</a:t>
            </a:r>
          </a:p>
        </p:txBody>
      </p:sp>
      <p:sp>
        <p:nvSpPr>
          <p:cNvPr id="2" name="Content Placeholder 1"/>
          <p:cNvSpPr>
            <a:spLocks noGrp="1"/>
          </p:cNvSpPr>
          <p:nvPr>
            <p:ph idx="1"/>
          </p:nvPr>
        </p:nvSpPr>
        <p:spPr>
          <a:xfrm>
            <a:off x="381000" y="1714488"/>
            <a:ext cx="7905776" cy="4643470"/>
          </a:xfrm>
        </p:spPr>
        <p:txBody>
          <a:bodyPr>
            <a:noAutofit/>
          </a:bodyPr>
          <a:lstStyle/>
          <a:p>
            <a:r>
              <a:rPr lang="fa-IR" dirty="0" smtClean="0">
                <a:cs typeface="B Ferdosi" pitchFamily="2" charset="-78"/>
              </a:rPr>
              <a:t>خطاهای انسانی  شامل</a:t>
            </a:r>
          </a:p>
          <a:p>
            <a:pPr>
              <a:buNone/>
            </a:pPr>
            <a:r>
              <a:rPr lang="fa-IR" dirty="0" smtClean="0">
                <a:cs typeface="B Ferdosi" pitchFamily="2" charset="-78"/>
              </a:rPr>
              <a:t>          تشخیص</a:t>
            </a:r>
          </a:p>
          <a:p>
            <a:pPr>
              <a:buNone/>
            </a:pPr>
            <a:r>
              <a:rPr lang="fa-IR" dirty="0" smtClean="0">
                <a:cs typeface="B Ferdosi" pitchFamily="2" charset="-78"/>
              </a:rPr>
              <a:t>          تجویز</a:t>
            </a:r>
          </a:p>
          <a:p>
            <a:pPr>
              <a:buNone/>
            </a:pPr>
            <a:r>
              <a:rPr lang="fa-IR" dirty="0" smtClean="0">
                <a:cs typeface="B Ferdosi" pitchFamily="2" charset="-78"/>
              </a:rPr>
              <a:t>          ثبت</a:t>
            </a:r>
          </a:p>
          <a:p>
            <a:pPr>
              <a:buNone/>
            </a:pPr>
            <a:r>
              <a:rPr lang="fa-IR" dirty="0" smtClean="0">
                <a:cs typeface="B Ferdosi" pitchFamily="2" charset="-78"/>
              </a:rPr>
              <a:t>          درمان</a:t>
            </a:r>
          </a:p>
          <a:p>
            <a:r>
              <a:rPr lang="fa-IR" dirty="0" smtClean="0">
                <a:cs typeface="B Ferdosi" pitchFamily="2" charset="-78"/>
              </a:rPr>
              <a:t>خطاهای سازمانی شامل</a:t>
            </a:r>
          </a:p>
          <a:p>
            <a:pPr>
              <a:buNone/>
            </a:pPr>
            <a:r>
              <a:rPr lang="fa-IR" dirty="0" smtClean="0">
                <a:cs typeface="B Ferdosi" pitchFamily="2" charset="-78"/>
              </a:rPr>
              <a:t>          ساختاری</a:t>
            </a:r>
          </a:p>
          <a:p>
            <a:pPr>
              <a:buNone/>
            </a:pPr>
            <a:r>
              <a:rPr lang="fa-IR" dirty="0" smtClean="0">
                <a:cs typeface="B Ferdosi" pitchFamily="2" charset="-78"/>
              </a:rPr>
              <a:t>          فرآیندی</a:t>
            </a:r>
          </a:p>
          <a:p>
            <a:r>
              <a:rPr lang="fa-IR" dirty="0" smtClean="0">
                <a:cs typeface="B Ferdosi" pitchFamily="2" charset="-78"/>
              </a:rPr>
              <a:t>خطای وابسته به تکنولوژی</a:t>
            </a:r>
          </a:p>
          <a:p>
            <a:pPr>
              <a:buNone/>
            </a:pPr>
            <a:endParaRPr lang="fa-IR" sz="3600" dirty="0" smtClean="0">
              <a:cs typeface="B Ferdosi" pitchFamily="2" charset="-78"/>
            </a:endParaRPr>
          </a:p>
          <a:p>
            <a:pPr>
              <a:buNone/>
            </a:pPr>
            <a:endParaRPr lang="fa-IR" sz="3600" dirty="0" smtClean="0">
              <a:cs typeface="B Ferdosi" pitchFamily="2" charset="-78"/>
            </a:endParaRPr>
          </a:p>
          <a:p>
            <a:pPr>
              <a:buNone/>
            </a:pPr>
            <a:endParaRPr lang="fa-IR" sz="3600"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400800" y="914400"/>
            <a:ext cx="1905000" cy="4572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a:solidFill>
                  <a:srgbClr val="002060"/>
                </a:solidFill>
                <a:cs typeface="B Yekan" pitchFamily="2" charset="-78"/>
              </a:rPr>
              <a:t>اشتباه در تشخیص</a:t>
            </a:r>
          </a:p>
        </p:txBody>
      </p:sp>
      <p:cxnSp>
        <p:nvCxnSpPr>
          <p:cNvPr id="36" name="Straight Connector 35"/>
          <p:cNvCxnSpPr>
            <a:endCxn id="9" idx="1"/>
          </p:cNvCxnSpPr>
          <p:nvPr/>
        </p:nvCxnSpPr>
        <p:spPr>
          <a:xfrm>
            <a:off x="3676328" y="1676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733800" y="1219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Elbow Connector 41"/>
          <p:cNvCxnSpPr>
            <a:endCxn id="8" idx="1"/>
          </p:cNvCxnSpPr>
          <p:nvPr/>
        </p:nvCxnSpPr>
        <p:spPr>
          <a:xfrm>
            <a:off x="3676328" y="2057400"/>
            <a:ext cx="457200" cy="228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5" idx="0"/>
          </p:cNvCxnSpPr>
          <p:nvPr/>
        </p:nvCxnSpPr>
        <p:spPr>
          <a:xfrm rot="5400000" flipH="1" flipV="1">
            <a:off x="780728" y="1295400"/>
            <a:ext cx="1143000" cy="838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733800" y="4267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10" idx="3"/>
            <a:endCxn id="13" idx="1"/>
          </p:cNvCxnSpPr>
          <p:nvPr/>
        </p:nvCxnSpPr>
        <p:spPr>
          <a:xfrm>
            <a:off x="6038528" y="1028700"/>
            <a:ext cx="362272" cy="1143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553200" y="6629400"/>
            <a:ext cx="228600"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oup 104"/>
          <p:cNvGrpSpPr/>
          <p:nvPr/>
        </p:nvGrpSpPr>
        <p:grpSpPr>
          <a:xfrm>
            <a:off x="323528" y="457200"/>
            <a:ext cx="8534400" cy="6172200"/>
            <a:chOff x="381000" y="457200"/>
            <a:chExt cx="8534400" cy="6172200"/>
          </a:xfrm>
        </p:grpSpPr>
        <p:sp>
          <p:nvSpPr>
            <p:cNvPr id="5" name="Rectangle 4"/>
            <p:cNvSpPr/>
            <p:nvPr/>
          </p:nvSpPr>
          <p:spPr>
            <a:xfrm>
              <a:off x="381000" y="2286000"/>
              <a:ext cx="1219200" cy="16002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sz="2800" b="1" dirty="0" smtClean="0">
                  <a:solidFill>
                    <a:srgbClr val="002060"/>
                  </a:solidFill>
                  <a:cs typeface="B Yekan" pitchFamily="2" charset="-78"/>
                </a:rPr>
                <a:t>خطاهای</a:t>
              </a:r>
              <a:r>
                <a:rPr lang="fa-IR" b="1" dirty="0" smtClean="0">
                  <a:solidFill>
                    <a:srgbClr val="002060"/>
                  </a:solidFill>
                  <a:cs typeface="B Yekan" pitchFamily="2" charset="-78"/>
                </a:rPr>
                <a:t> </a:t>
              </a:r>
              <a:r>
                <a:rPr lang="fa-IR" sz="2800" b="1" dirty="0" smtClean="0">
                  <a:solidFill>
                    <a:srgbClr val="002060"/>
                  </a:solidFill>
                  <a:cs typeface="B Yekan" pitchFamily="2" charset="-78"/>
                </a:rPr>
                <a:t>پزشکی</a:t>
              </a:r>
              <a:endParaRPr lang="fa-IR" b="1" dirty="0">
                <a:solidFill>
                  <a:srgbClr val="002060"/>
                </a:solidFill>
                <a:cs typeface="B Yekan" pitchFamily="2" charset="-78"/>
              </a:endParaRPr>
            </a:p>
          </p:txBody>
        </p:sp>
        <p:sp>
          <p:nvSpPr>
            <p:cNvPr id="6" name="Rectangle 5"/>
            <p:cNvSpPr/>
            <p:nvPr/>
          </p:nvSpPr>
          <p:spPr>
            <a:xfrm>
              <a:off x="1828800" y="990600"/>
              <a:ext cx="1905000" cy="10668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خطای انسانی</a:t>
              </a:r>
              <a:endParaRPr lang="fa-IR" dirty="0">
                <a:solidFill>
                  <a:srgbClr val="002060"/>
                </a:solidFill>
                <a:cs typeface="B Yekan" pitchFamily="2" charset="-78"/>
              </a:endParaRPr>
            </a:p>
          </p:txBody>
        </p:sp>
        <p:sp>
          <p:nvSpPr>
            <p:cNvPr id="7" name="Rectangle 6"/>
            <p:cNvSpPr/>
            <p:nvPr/>
          </p:nvSpPr>
          <p:spPr>
            <a:xfrm>
              <a:off x="1828800" y="3962400"/>
              <a:ext cx="1905000" cy="10668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خطای سیستمی</a:t>
              </a:r>
              <a:endParaRPr lang="fa-IR" dirty="0">
                <a:solidFill>
                  <a:srgbClr val="002060"/>
                </a:solidFill>
                <a:cs typeface="B Yekan" pitchFamily="2" charset="-78"/>
              </a:endParaRPr>
            </a:p>
          </p:txBody>
        </p:sp>
        <p:sp>
          <p:nvSpPr>
            <p:cNvPr id="8" name="Rectangle 7"/>
            <p:cNvSpPr/>
            <p:nvPr/>
          </p:nvSpPr>
          <p:spPr>
            <a:xfrm>
              <a:off x="4191000" y="2057400"/>
              <a:ext cx="1905000" cy="4572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ثبت</a:t>
              </a:r>
              <a:endParaRPr lang="fa-IR" dirty="0">
                <a:solidFill>
                  <a:srgbClr val="002060"/>
                </a:solidFill>
                <a:cs typeface="B Yekan" pitchFamily="2" charset="-78"/>
              </a:endParaRPr>
            </a:p>
          </p:txBody>
        </p:sp>
        <p:sp>
          <p:nvSpPr>
            <p:cNvPr id="9" name="Rectangle 8"/>
            <p:cNvSpPr/>
            <p:nvPr/>
          </p:nvSpPr>
          <p:spPr>
            <a:xfrm>
              <a:off x="4191000" y="1447800"/>
              <a:ext cx="1905000" cy="4572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تجویز</a:t>
              </a:r>
              <a:endParaRPr lang="fa-IR" dirty="0">
                <a:solidFill>
                  <a:srgbClr val="002060"/>
                </a:solidFill>
                <a:cs typeface="B Yekan" pitchFamily="2" charset="-78"/>
              </a:endParaRPr>
            </a:p>
          </p:txBody>
        </p:sp>
        <p:sp>
          <p:nvSpPr>
            <p:cNvPr id="10" name="Rectangle 9"/>
            <p:cNvSpPr/>
            <p:nvPr/>
          </p:nvSpPr>
          <p:spPr>
            <a:xfrm>
              <a:off x="4191000" y="762000"/>
              <a:ext cx="1905000" cy="5334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تشخیص</a:t>
              </a:r>
              <a:endParaRPr lang="fa-IR" dirty="0">
                <a:solidFill>
                  <a:srgbClr val="002060"/>
                </a:solidFill>
                <a:cs typeface="B Yekan" pitchFamily="2" charset="-78"/>
              </a:endParaRPr>
            </a:p>
          </p:txBody>
        </p:sp>
        <p:sp>
          <p:nvSpPr>
            <p:cNvPr id="11" name="Rectangle 10"/>
            <p:cNvSpPr/>
            <p:nvPr/>
          </p:nvSpPr>
          <p:spPr>
            <a:xfrm>
              <a:off x="4191000" y="2667000"/>
              <a:ext cx="1905000" cy="4572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درمان</a:t>
              </a:r>
              <a:endParaRPr lang="fa-IR" dirty="0">
                <a:solidFill>
                  <a:srgbClr val="002060"/>
                </a:solidFill>
                <a:cs typeface="B Yekan" pitchFamily="2" charset="-78"/>
              </a:endParaRPr>
            </a:p>
          </p:txBody>
        </p:sp>
        <p:grpSp>
          <p:nvGrpSpPr>
            <p:cNvPr id="3" name="Group 16"/>
            <p:cNvGrpSpPr/>
            <p:nvPr/>
          </p:nvGrpSpPr>
          <p:grpSpPr>
            <a:xfrm>
              <a:off x="6400800" y="457200"/>
              <a:ext cx="1905000" cy="1447800"/>
              <a:chOff x="6934200" y="0"/>
              <a:chExt cx="1905000" cy="1447800"/>
            </a:xfrm>
          </p:grpSpPr>
          <p:sp>
            <p:nvSpPr>
              <p:cNvPr id="12" name="Rectangle 11"/>
              <p:cNvSpPr/>
              <p:nvPr/>
            </p:nvSpPr>
            <p:spPr>
              <a:xfrm>
                <a:off x="6934200" y="990600"/>
                <a:ext cx="1905000" cy="4572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فقدان تشخیص</a:t>
                </a:r>
                <a:endParaRPr lang="fa-IR" dirty="0">
                  <a:solidFill>
                    <a:srgbClr val="002060"/>
                  </a:solidFill>
                  <a:cs typeface="B Yekan" pitchFamily="2" charset="-78"/>
                </a:endParaRPr>
              </a:p>
            </p:txBody>
          </p:sp>
          <p:sp>
            <p:nvSpPr>
              <p:cNvPr id="14" name="Rectangle 13"/>
              <p:cNvSpPr/>
              <p:nvPr/>
            </p:nvSpPr>
            <p:spPr>
              <a:xfrm>
                <a:off x="6934200" y="0"/>
                <a:ext cx="1905000" cy="3810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تاخیر در تشخیص</a:t>
                </a:r>
                <a:endParaRPr lang="fa-IR" dirty="0">
                  <a:solidFill>
                    <a:srgbClr val="002060"/>
                  </a:solidFill>
                  <a:cs typeface="B Yekan" pitchFamily="2" charset="-78"/>
                </a:endParaRPr>
              </a:p>
            </p:txBody>
          </p:sp>
        </p:grpSp>
        <p:sp>
          <p:nvSpPr>
            <p:cNvPr id="19" name="Rectangle 18"/>
            <p:cNvSpPr/>
            <p:nvPr/>
          </p:nvSpPr>
          <p:spPr>
            <a:xfrm>
              <a:off x="6400800" y="2133600"/>
              <a:ext cx="2514600" cy="7620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استفاده نامناسب از فن آوری دارو تجهیزات  روشها</a:t>
              </a:r>
              <a:endParaRPr lang="fa-IR" dirty="0">
                <a:solidFill>
                  <a:srgbClr val="002060"/>
                </a:solidFill>
                <a:cs typeface="B Yekan" pitchFamily="2" charset="-78"/>
              </a:endParaRPr>
            </a:p>
          </p:txBody>
        </p:sp>
        <p:sp>
          <p:nvSpPr>
            <p:cNvPr id="20" name="Rectangle 19"/>
            <p:cNvSpPr/>
            <p:nvPr/>
          </p:nvSpPr>
          <p:spPr>
            <a:xfrm>
              <a:off x="6781800" y="4953000"/>
              <a:ext cx="2133600" cy="7620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مسیر اشتباه  بالینی</a:t>
              </a:r>
              <a:endParaRPr lang="fa-IR" dirty="0">
                <a:solidFill>
                  <a:srgbClr val="002060"/>
                </a:solidFill>
                <a:cs typeface="B Yekan" pitchFamily="2" charset="-78"/>
              </a:endParaRPr>
            </a:p>
          </p:txBody>
        </p:sp>
        <p:sp>
          <p:nvSpPr>
            <p:cNvPr id="21" name="Rectangle 20"/>
            <p:cNvSpPr/>
            <p:nvPr/>
          </p:nvSpPr>
          <p:spPr>
            <a:xfrm>
              <a:off x="6781800" y="4038600"/>
              <a:ext cx="2133600" cy="7620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دارو یا تست یا ابزار بالینی اشتباه</a:t>
              </a:r>
              <a:endParaRPr lang="fa-IR" dirty="0">
                <a:solidFill>
                  <a:srgbClr val="002060"/>
                </a:solidFill>
                <a:cs typeface="B Yekan" pitchFamily="2" charset="-78"/>
              </a:endParaRPr>
            </a:p>
          </p:txBody>
        </p:sp>
        <p:sp>
          <p:nvSpPr>
            <p:cNvPr id="22" name="Rectangle 21"/>
            <p:cNvSpPr/>
            <p:nvPr/>
          </p:nvSpPr>
          <p:spPr>
            <a:xfrm>
              <a:off x="6781800" y="3124200"/>
              <a:ext cx="2133600" cy="7620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دوز نامناسب </a:t>
              </a:r>
            </a:p>
            <a:p>
              <a:pPr algn="ctr" rtl="1"/>
              <a:r>
                <a:rPr lang="fa-IR" dirty="0" smtClean="0">
                  <a:solidFill>
                    <a:srgbClr val="002060"/>
                  </a:solidFill>
                  <a:cs typeface="B Yekan" pitchFamily="2" charset="-78"/>
                </a:rPr>
                <a:t>بیش از حد  کمتر از حد</a:t>
              </a:r>
              <a:endParaRPr lang="fa-IR" dirty="0">
                <a:solidFill>
                  <a:srgbClr val="002060"/>
                </a:solidFill>
                <a:cs typeface="B Yekan" pitchFamily="2" charset="-78"/>
              </a:endParaRPr>
            </a:p>
          </p:txBody>
        </p:sp>
        <p:sp>
          <p:nvSpPr>
            <p:cNvPr id="23" name="Rectangle 22"/>
            <p:cNvSpPr/>
            <p:nvPr/>
          </p:nvSpPr>
          <p:spPr>
            <a:xfrm>
              <a:off x="6781800" y="5867400"/>
              <a:ext cx="2133600" cy="7620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ارزیابی و پایش نامناسب بیمار</a:t>
              </a:r>
              <a:endParaRPr lang="fa-IR" dirty="0">
                <a:solidFill>
                  <a:srgbClr val="002060"/>
                </a:solidFill>
                <a:cs typeface="B Yekan" pitchFamily="2" charset="-78"/>
              </a:endParaRPr>
            </a:p>
          </p:txBody>
        </p:sp>
        <p:sp>
          <p:nvSpPr>
            <p:cNvPr id="24" name="Rectangle 23"/>
            <p:cNvSpPr/>
            <p:nvPr/>
          </p:nvSpPr>
          <p:spPr>
            <a:xfrm>
              <a:off x="4191000" y="3276600"/>
              <a:ext cx="1905000" cy="4572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روابط و هماهنگی</a:t>
              </a:r>
              <a:endParaRPr lang="fa-IR" dirty="0">
                <a:solidFill>
                  <a:srgbClr val="002060"/>
                </a:solidFill>
                <a:cs typeface="B Yekan" pitchFamily="2" charset="-78"/>
              </a:endParaRPr>
            </a:p>
          </p:txBody>
        </p:sp>
        <p:sp>
          <p:nvSpPr>
            <p:cNvPr id="25" name="Rectangle 24"/>
            <p:cNvSpPr/>
            <p:nvPr/>
          </p:nvSpPr>
          <p:spPr>
            <a:xfrm>
              <a:off x="4267200" y="4114800"/>
              <a:ext cx="2133600" cy="5334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solidFill>
                    <a:srgbClr val="002060"/>
                  </a:solidFill>
                  <a:cs typeface="B Yekan" pitchFamily="2" charset="-78"/>
                </a:rPr>
                <a:t>خطای مدیریتی سازمانی</a:t>
              </a:r>
            </a:p>
            <a:p>
              <a:pPr algn="ctr"/>
              <a:r>
                <a:rPr lang="fa-IR" dirty="0" smtClean="0">
                  <a:solidFill>
                    <a:srgbClr val="002060"/>
                  </a:solidFill>
                  <a:cs typeface="B Yekan" pitchFamily="2" charset="-78"/>
                </a:rPr>
                <a:t>ساختار/فرآیند</a:t>
              </a:r>
              <a:endParaRPr lang="fa-IR" dirty="0">
                <a:solidFill>
                  <a:srgbClr val="002060"/>
                </a:solidFill>
                <a:cs typeface="B Yekan" pitchFamily="2" charset="-78"/>
              </a:endParaRPr>
            </a:p>
          </p:txBody>
        </p:sp>
        <p:sp>
          <p:nvSpPr>
            <p:cNvPr id="26" name="Rectangle 25"/>
            <p:cNvSpPr/>
            <p:nvPr/>
          </p:nvSpPr>
          <p:spPr>
            <a:xfrm>
              <a:off x="1676400" y="5410200"/>
              <a:ext cx="2362200" cy="4572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r"/>
              <a:r>
                <a:rPr lang="fa-IR" dirty="0" smtClean="0">
                  <a:solidFill>
                    <a:srgbClr val="002060"/>
                  </a:solidFill>
                  <a:cs typeface="B Yekan" pitchFamily="2" charset="-78"/>
                </a:rPr>
                <a:t>خطای  تکنولوژی/ تکنیکی</a:t>
              </a:r>
              <a:endParaRPr lang="fa-IR" dirty="0">
                <a:solidFill>
                  <a:srgbClr val="002060"/>
                </a:solidFill>
                <a:cs typeface="B Yekan" pitchFamily="2" charset="-78"/>
              </a:endParaRPr>
            </a:p>
          </p:txBody>
        </p:sp>
        <p:cxnSp>
          <p:nvCxnSpPr>
            <p:cNvPr id="44" name="Shape 43"/>
            <p:cNvCxnSpPr>
              <a:endCxn id="11" idx="1"/>
            </p:cNvCxnSpPr>
            <p:nvPr/>
          </p:nvCxnSpPr>
          <p:spPr>
            <a:xfrm rot="16200000" flipH="1">
              <a:off x="3352800" y="2057400"/>
              <a:ext cx="838200" cy="8382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6" name="Shape 45"/>
            <p:cNvCxnSpPr>
              <a:endCxn id="24" idx="1"/>
            </p:cNvCxnSpPr>
            <p:nvPr/>
          </p:nvCxnSpPr>
          <p:spPr>
            <a:xfrm rot="16200000" flipH="1">
              <a:off x="2895600" y="2209800"/>
              <a:ext cx="1447800" cy="1143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Shape 49"/>
            <p:cNvCxnSpPr>
              <a:stCxn id="5" idx="2"/>
            </p:cNvCxnSpPr>
            <p:nvPr/>
          </p:nvCxnSpPr>
          <p:spPr>
            <a:xfrm rot="16200000" flipH="1">
              <a:off x="1028700" y="3848100"/>
              <a:ext cx="762000" cy="8382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0" name="Elbow Connector 59"/>
            <p:cNvCxnSpPr/>
            <p:nvPr/>
          </p:nvCxnSpPr>
          <p:spPr>
            <a:xfrm>
              <a:off x="6096000" y="762000"/>
              <a:ext cx="304800" cy="158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4" name="Elbow Connector 63"/>
            <p:cNvCxnSpPr/>
            <p:nvPr/>
          </p:nvCxnSpPr>
          <p:spPr>
            <a:xfrm>
              <a:off x="6096000" y="1295400"/>
              <a:ext cx="304800" cy="158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a:off x="6096000" y="1905000"/>
              <a:ext cx="381000" cy="228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4687094" y="4761706"/>
              <a:ext cx="373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22" idx="1"/>
            </p:cNvCxnSpPr>
            <p:nvPr/>
          </p:nvCxnSpPr>
          <p:spPr>
            <a:xfrm>
              <a:off x="6553200" y="35052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endCxn id="21" idx="1"/>
            </p:cNvCxnSpPr>
            <p:nvPr/>
          </p:nvCxnSpPr>
          <p:spPr>
            <a:xfrm>
              <a:off x="6553200" y="4419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553200" y="50292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hape 101"/>
            <p:cNvCxnSpPr>
              <a:endCxn id="26" idx="1"/>
            </p:cNvCxnSpPr>
            <p:nvPr/>
          </p:nvCxnSpPr>
          <p:spPr>
            <a:xfrm rot="16200000" flipH="1">
              <a:off x="304800" y="4267200"/>
              <a:ext cx="1752600" cy="990600"/>
            </a:xfrm>
            <a:prstGeom prst="bentConnector2">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8000" b="1" dirty="0" smtClean="0"/>
              <a:t>خطاها ی پزشکی</a:t>
            </a:r>
            <a:endParaRPr lang="fa-IR" sz="8000" b="1" dirty="0"/>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lgn="r" rtl="1">
              <a:defRPr/>
            </a:pPr>
            <a:r>
              <a:rPr lang="ar-SA" sz="4000" dirty="0" smtClean="0"/>
              <a:t>در </a:t>
            </a:r>
            <a:r>
              <a:rPr lang="ar-SA" sz="4000" b="1" dirty="0" smtClean="0"/>
              <a:t>ایران</a:t>
            </a:r>
            <a:r>
              <a:rPr lang="ar-SA" sz="4000" dirty="0" smtClean="0"/>
              <a:t> این تقسیم بندی به این گونه صورت می گیرد که خطاها شامل خطاهای ناشی از </a:t>
            </a:r>
            <a:endParaRPr lang="fa-IR" sz="4000" dirty="0" smtClean="0"/>
          </a:p>
          <a:p>
            <a:pPr marL="514350" indent="-514350" algn="r" rtl="1">
              <a:buFont typeface="+mj-lt"/>
              <a:buAutoNum type="arabicPeriod"/>
              <a:defRPr/>
            </a:pPr>
            <a:r>
              <a:rPr lang="ar-SA" sz="4000" dirty="0" smtClean="0"/>
              <a:t>بی احتیاطی، </a:t>
            </a:r>
            <a:endParaRPr lang="fa-IR" sz="4000" dirty="0" smtClean="0"/>
          </a:p>
          <a:p>
            <a:pPr marL="514350" indent="-514350" algn="r" rtl="1">
              <a:buFont typeface="+mj-lt"/>
              <a:buAutoNum type="arabicPeriod"/>
              <a:defRPr/>
            </a:pPr>
            <a:r>
              <a:rPr lang="ar-SA" sz="4000" dirty="0" smtClean="0"/>
              <a:t>بی مبالاتی، </a:t>
            </a:r>
            <a:endParaRPr lang="fa-IR" sz="4000" dirty="0" smtClean="0"/>
          </a:p>
          <a:p>
            <a:pPr marL="514350" indent="-514350" algn="r" rtl="1">
              <a:buFont typeface="+mj-lt"/>
              <a:buAutoNum type="arabicPeriod"/>
              <a:defRPr/>
            </a:pPr>
            <a:r>
              <a:rPr lang="ar-SA" sz="4000" dirty="0" smtClean="0"/>
              <a:t>عدم مهارت و </a:t>
            </a:r>
            <a:endParaRPr lang="fa-IR" sz="4000" dirty="0" smtClean="0"/>
          </a:p>
          <a:p>
            <a:pPr marL="514350" indent="-514350" algn="r" rtl="1">
              <a:buFont typeface="+mj-lt"/>
              <a:buAutoNum type="arabicPeriod"/>
              <a:defRPr/>
            </a:pPr>
            <a:r>
              <a:rPr lang="ar-SA" sz="4000" dirty="0" smtClean="0"/>
              <a:t>عدم رعایت اقدامات مناسب </a:t>
            </a:r>
            <a:r>
              <a:rPr lang="fa-IR" sz="4000" dirty="0" smtClean="0"/>
              <a:t>ونظامات دولتی </a:t>
            </a:r>
            <a:r>
              <a:rPr lang="ar-SA" sz="4000" dirty="0" smtClean="0"/>
              <a:t>می شود.</a:t>
            </a:r>
            <a:endParaRPr lang="en-US" sz="4000" dirty="0" smtClean="0"/>
          </a:p>
        </p:txBody>
      </p:sp>
    </p:spTree>
  </p:cSld>
  <p:clrMapOvr>
    <a:masterClrMapping/>
  </p:clrMapOvr>
  <p:transition spd="slow">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1472" y="0"/>
            <a:ext cx="8115328" cy="1643050"/>
          </a:xfrm>
        </p:spPr>
        <p:txBody>
          <a:bodyPr>
            <a:normAutofit/>
          </a:bodyPr>
          <a:lstStyle/>
          <a:p>
            <a:pPr algn="ctr" rtl="1"/>
            <a:r>
              <a:rPr lang="fa-IR" sz="4000" dirty="0">
                <a:cs typeface="B Titr" pitchFamily="2" charset="-78"/>
              </a:rPr>
              <a:t>انواع خطاهای انسانی از نظر توانایی فردی</a:t>
            </a:r>
            <a:r>
              <a:rPr lang="fa-IR" sz="4000" dirty="0" smtClean="0">
                <a:cs typeface="B Esfehan" pitchFamily="2" charset="-78"/>
              </a:rPr>
              <a:t>:</a:t>
            </a:r>
            <a:endParaRPr lang="fa-IR" sz="4000" dirty="0">
              <a:cs typeface="B Esfehan" pitchFamily="2" charset="-78"/>
            </a:endParaRPr>
          </a:p>
        </p:txBody>
      </p:sp>
      <p:sp>
        <p:nvSpPr>
          <p:cNvPr id="2" name="Content Placeholder 1"/>
          <p:cNvSpPr>
            <a:spLocks noGrp="1"/>
          </p:cNvSpPr>
          <p:nvPr>
            <p:ph idx="1"/>
          </p:nvPr>
        </p:nvSpPr>
        <p:spPr>
          <a:xfrm>
            <a:off x="457200" y="1857364"/>
            <a:ext cx="7972452" cy="4695836"/>
          </a:xfrm>
        </p:spPr>
        <p:txBody>
          <a:bodyPr>
            <a:normAutofit fontScale="92500" lnSpcReduction="20000"/>
          </a:bodyPr>
          <a:lstStyle/>
          <a:p>
            <a:pPr algn="r" rtl="1"/>
            <a:r>
              <a:rPr lang="en-US" dirty="0" smtClean="0">
                <a:solidFill>
                  <a:schemeClr val="tx2"/>
                </a:solidFill>
                <a:cs typeface="B Ferdosi" pitchFamily="2" charset="-78"/>
              </a:rPr>
              <a:t>Human Commission</a:t>
            </a:r>
            <a:r>
              <a:rPr lang="fa-IR" dirty="0" smtClean="0">
                <a:solidFill>
                  <a:schemeClr val="tx2"/>
                </a:solidFill>
                <a:cs typeface="B Ferdosi" pitchFamily="2" charset="-78"/>
              </a:rPr>
              <a:t>  ا</a:t>
            </a:r>
            <a:r>
              <a:rPr lang="fa-IR" dirty="0" smtClean="0">
                <a:solidFill>
                  <a:srgbClr val="002060"/>
                </a:solidFill>
                <a:cs typeface="B Ferdosi" pitchFamily="2" charset="-78"/>
              </a:rPr>
              <a:t>نجام اقدام اشتباه(بی احتیاطی</a:t>
            </a:r>
            <a:r>
              <a:rPr lang="fa-IR" dirty="0" smtClean="0">
                <a:solidFill>
                  <a:schemeClr val="tx2"/>
                </a:solidFill>
                <a:cs typeface="B Ferdosi" pitchFamily="2" charset="-78"/>
              </a:rPr>
              <a:t>)</a:t>
            </a:r>
          </a:p>
          <a:p>
            <a:pPr algn="r" rtl="1"/>
            <a:r>
              <a:rPr lang="fa-IR" dirty="0" smtClean="0">
                <a:cs typeface="B Ferdosi" pitchFamily="2" charset="-78"/>
              </a:rPr>
              <a:t>داروی اشتباه</a:t>
            </a:r>
          </a:p>
          <a:p>
            <a:pPr algn="r" rtl="1"/>
            <a:r>
              <a:rPr lang="fa-IR" dirty="0" smtClean="0">
                <a:cs typeface="B Ferdosi" pitchFamily="2" charset="-78"/>
              </a:rPr>
              <a:t>اندیکاسیون اشتباه</a:t>
            </a:r>
          </a:p>
          <a:p>
            <a:pPr algn="r" rtl="1"/>
            <a:r>
              <a:rPr lang="fa-IR" dirty="0" smtClean="0">
                <a:cs typeface="B Ferdosi" pitchFamily="2" charset="-78"/>
              </a:rPr>
              <a:t>روش انتقال اشتباه به بیمار مثلا تزریق وریدی بجای عضلانی</a:t>
            </a:r>
          </a:p>
          <a:p>
            <a:pPr algn="r" rtl="1"/>
            <a:r>
              <a:rPr lang="fa-IR" dirty="0" smtClean="0">
                <a:cs typeface="B Ferdosi" pitchFamily="2" charset="-78"/>
              </a:rPr>
              <a:t>طول مدت درمان یا فواصل اشتباه</a:t>
            </a:r>
          </a:p>
          <a:p>
            <a:pPr algn="r" rtl="1"/>
            <a:r>
              <a:rPr lang="fa-IR" dirty="0" smtClean="0">
                <a:cs typeface="B Ferdosi" pitchFamily="2" charset="-78"/>
              </a:rPr>
              <a:t>نام بیمار یا اطلاعات اشتباه از او</a:t>
            </a:r>
          </a:p>
          <a:p>
            <a:pPr algn="r" rtl="1"/>
            <a:endParaRPr lang="en-US" dirty="0" smtClean="0">
              <a:cs typeface="B Ferdosi" pitchFamily="2" charset="-78"/>
            </a:endParaRPr>
          </a:p>
          <a:p>
            <a:pPr algn="r" rtl="1"/>
            <a:r>
              <a:rPr lang="en-US" dirty="0" smtClean="0">
                <a:solidFill>
                  <a:srgbClr val="002060"/>
                </a:solidFill>
                <a:cs typeface="B Ferdosi" pitchFamily="2" charset="-78"/>
              </a:rPr>
              <a:t>Human Omission</a:t>
            </a:r>
            <a:r>
              <a:rPr lang="fa-IR" dirty="0" smtClean="0">
                <a:solidFill>
                  <a:srgbClr val="002060"/>
                </a:solidFill>
                <a:cs typeface="B Ferdosi" pitchFamily="2" charset="-78"/>
              </a:rPr>
              <a:t>  عدم اقدام اشتباه(بی مبالاتی)</a:t>
            </a:r>
          </a:p>
          <a:p>
            <a:pPr algn="r" rtl="1"/>
            <a:r>
              <a:rPr lang="fa-IR" dirty="0" smtClean="0">
                <a:cs typeface="B Ferdosi" pitchFamily="2" charset="-78"/>
              </a:rPr>
              <a:t>ناتوانی در تنظیم دوز </a:t>
            </a:r>
          </a:p>
          <a:p>
            <a:pPr algn="r" rtl="1"/>
            <a:r>
              <a:rPr lang="fa-IR" dirty="0" smtClean="0">
                <a:cs typeface="B Ferdosi" pitchFamily="2" charset="-78"/>
              </a:rPr>
              <a:t>عدم ذکر طول درمان یا دوز مورد نیاز</a:t>
            </a:r>
          </a:p>
          <a:p>
            <a:pPr algn="r" rtl="1"/>
            <a:r>
              <a:rPr lang="fa-IR" dirty="0" smtClean="0">
                <a:cs typeface="B Ferdosi" pitchFamily="2" charset="-78"/>
              </a:rPr>
              <a:t>عدم تجویز روش استفاده توسط بیمار </a:t>
            </a:r>
          </a:p>
          <a:p>
            <a:pPr algn="r" rtl="1"/>
            <a:r>
              <a:rPr lang="fa-IR" dirty="0" smtClean="0">
                <a:cs typeface="B Ferdosi" pitchFamily="2" charset="-78"/>
              </a:rPr>
              <a:t>عدم ذکر اطلاعات قانونی مورد نیاز مثل تشخیص بیماری</a:t>
            </a:r>
            <a:endParaRPr lang="fa-IR"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88640"/>
            <a:ext cx="8229600" cy="796950"/>
          </a:xfrm>
        </p:spPr>
        <p:txBody>
          <a:bodyPr>
            <a:normAutofit fontScale="90000"/>
          </a:bodyPr>
          <a:lstStyle/>
          <a:p>
            <a:pPr algn="r"/>
            <a:r>
              <a:rPr lang="fa-IR" sz="4000" dirty="0">
                <a:cs typeface="B Titr" pitchFamily="2" charset="-78"/>
              </a:rPr>
              <a:t>انواع خطا از نظر تمایز </a:t>
            </a:r>
            <a:r>
              <a:rPr lang="fa-IR" dirty="0" smtClean="0">
                <a:cs typeface="B Esfehan" pitchFamily="2" charset="-78"/>
              </a:rPr>
              <a:t>:</a:t>
            </a:r>
            <a:endParaRPr lang="fa-IR" dirty="0">
              <a:cs typeface="B Esfehan" pitchFamily="2" charset="-78"/>
            </a:endParaRPr>
          </a:p>
        </p:txBody>
      </p:sp>
      <p:sp>
        <p:nvSpPr>
          <p:cNvPr id="3" name="Content Placeholder 2"/>
          <p:cNvSpPr>
            <a:spLocks noGrp="1"/>
          </p:cNvSpPr>
          <p:nvPr>
            <p:ph idx="1"/>
          </p:nvPr>
        </p:nvSpPr>
        <p:spPr>
          <a:xfrm>
            <a:off x="457200" y="1628800"/>
            <a:ext cx="8229600" cy="4010218"/>
          </a:xfrm>
        </p:spPr>
        <p:txBody>
          <a:bodyPr>
            <a:normAutofit/>
          </a:bodyPr>
          <a:lstStyle/>
          <a:p>
            <a:pPr algn="just" rtl="1">
              <a:buClr>
                <a:schemeClr val="tx2"/>
              </a:buClr>
            </a:pPr>
            <a:r>
              <a:rPr lang="fa-IR" sz="3600" dirty="0" smtClean="0">
                <a:solidFill>
                  <a:srgbClr val="7030A0"/>
                </a:solidFill>
                <a:cs typeface="B Nazanin" pitchFamily="2" charset="-78"/>
              </a:rPr>
              <a:t>خطای فعال</a:t>
            </a:r>
            <a:r>
              <a:rPr lang="en-US" sz="3600" dirty="0" smtClean="0">
                <a:solidFill>
                  <a:srgbClr val="7030A0"/>
                </a:solidFill>
                <a:cs typeface="B Nazanin" pitchFamily="2" charset="-78"/>
              </a:rPr>
              <a:t> </a:t>
            </a:r>
            <a:r>
              <a:rPr lang="fa-IR" sz="3600" dirty="0" smtClean="0">
                <a:solidFill>
                  <a:srgbClr val="7030A0"/>
                </a:solidFill>
                <a:cs typeface="B Nazanin" pitchFamily="2" charset="-78"/>
              </a:rPr>
              <a:t>(</a:t>
            </a:r>
            <a:r>
              <a:rPr lang="en-US" sz="2800" dirty="0" smtClean="0">
                <a:solidFill>
                  <a:srgbClr val="7030A0"/>
                </a:solidFill>
                <a:cs typeface="B Nazanin" pitchFamily="2" charset="-78"/>
              </a:rPr>
              <a:t>Active Failure</a:t>
            </a:r>
            <a:r>
              <a:rPr lang="fa-IR" sz="3600" dirty="0" smtClean="0">
                <a:solidFill>
                  <a:srgbClr val="7030A0"/>
                </a:solidFill>
                <a:cs typeface="B Nazanin" pitchFamily="2" charset="-78"/>
              </a:rPr>
              <a:t>) </a:t>
            </a:r>
            <a:r>
              <a:rPr lang="fa-IR" sz="3600" b="1" dirty="0" smtClean="0">
                <a:solidFill>
                  <a:srgbClr val="7030A0"/>
                </a:solidFill>
                <a:cs typeface="B Nazanin" pitchFamily="2" charset="-78"/>
              </a:rPr>
              <a:t>:</a:t>
            </a:r>
            <a:r>
              <a:rPr lang="fa-IR" sz="3600" dirty="0" smtClean="0">
                <a:solidFill>
                  <a:srgbClr val="7030A0"/>
                </a:solidFill>
                <a:cs typeface="B Nazanin" pitchFamily="2" charset="-78"/>
              </a:rPr>
              <a:t> </a:t>
            </a:r>
            <a:r>
              <a:rPr lang="fa-IR" sz="2400" dirty="0" smtClean="0">
                <a:cs typeface="B Nazanin" pitchFamily="2" charset="-78"/>
              </a:rPr>
              <a:t>اقدام یا عدم اقدام صورت گرفته توسط ارائه دهندگان خدمات بهداشتی و درمانی که فعالیتهای آنها می تواند تاثیرات سوء مستقیمی داشته باشد. این اقدامات نا ایمن متأثر از عواملی همچون خستگی، استرس ، بار کاری زیاد و آموزش ناکافی هستند. </a:t>
            </a:r>
          </a:p>
          <a:p>
            <a:pPr algn="just" rtl="1">
              <a:buClr>
                <a:schemeClr val="tx2"/>
              </a:buClr>
            </a:pPr>
            <a:r>
              <a:rPr lang="fa-IR" sz="3600" dirty="0" smtClean="0">
                <a:solidFill>
                  <a:srgbClr val="7030A0"/>
                </a:solidFill>
                <a:cs typeface="B Nazanin" pitchFamily="2" charset="-78"/>
              </a:rPr>
              <a:t>خطای پنهان (</a:t>
            </a:r>
            <a:r>
              <a:rPr lang="en-US" sz="2800" dirty="0" smtClean="0">
                <a:solidFill>
                  <a:srgbClr val="7030A0"/>
                </a:solidFill>
                <a:cs typeface="B Nazanin" pitchFamily="2" charset="-78"/>
              </a:rPr>
              <a:t>Latent Failure</a:t>
            </a:r>
            <a:r>
              <a:rPr lang="fa-IR" sz="3600" dirty="0" smtClean="0">
                <a:solidFill>
                  <a:srgbClr val="7030A0"/>
                </a:solidFill>
                <a:cs typeface="B Nazanin" pitchFamily="2" charset="-78"/>
              </a:rPr>
              <a:t>) </a:t>
            </a:r>
            <a:r>
              <a:rPr lang="fa-IR" sz="3600" b="1" dirty="0" smtClean="0">
                <a:solidFill>
                  <a:srgbClr val="7030A0"/>
                </a:solidFill>
                <a:cs typeface="B Nazanin" pitchFamily="2" charset="-78"/>
              </a:rPr>
              <a:t>:</a:t>
            </a:r>
            <a:r>
              <a:rPr lang="fa-IR" sz="3600" dirty="0" smtClean="0"/>
              <a:t> </a:t>
            </a:r>
            <a:r>
              <a:rPr lang="fa-IR" sz="2400" dirty="0" err="1" smtClean="0">
                <a:cs typeface="B Nazanin" pitchFamily="2" charset="-78"/>
              </a:rPr>
              <a:t>خطاهایی</a:t>
            </a:r>
            <a:r>
              <a:rPr lang="fa-IR" sz="2400" dirty="0" smtClean="0">
                <a:cs typeface="B Nazanin" pitchFamily="2" charset="-78"/>
              </a:rPr>
              <a:t> که از کنترل مستقیم </a:t>
            </a:r>
            <a:r>
              <a:rPr lang="fa-IR" sz="2400" dirty="0" err="1" smtClean="0">
                <a:cs typeface="B Nazanin" pitchFamily="2" charset="-78"/>
              </a:rPr>
              <a:t>عملگر</a:t>
            </a:r>
            <a:r>
              <a:rPr lang="fa-IR" sz="2400" dirty="0" smtClean="0">
                <a:cs typeface="B Nazanin" pitchFamily="2" charset="-78"/>
              </a:rPr>
              <a:t> </a:t>
            </a:r>
            <a:r>
              <a:rPr lang="fa-IR" sz="2400" dirty="0" err="1" smtClean="0">
                <a:cs typeface="B Nazanin" pitchFamily="2" charset="-78"/>
              </a:rPr>
              <a:t>خارجند</a:t>
            </a:r>
            <a:r>
              <a:rPr lang="fa-IR" sz="2400" dirty="0" smtClean="0">
                <a:cs typeface="B Nazanin" pitchFamily="2" charset="-78"/>
              </a:rPr>
              <a:t> و ناشی از تصمیمات نادرست مدیریتی  و ضعف ساختاری در سازمان ها می باشند. این خطاها شامل </a:t>
            </a:r>
            <a:r>
              <a:rPr lang="fa-IR" sz="2400" dirty="0" err="1" smtClean="0">
                <a:cs typeface="B Nazanin" pitchFamily="2" charset="-78"/>
              </a:rPr>
              <a:t>مواردی</a:t>
            </a:r>
            <a:r>
              <a:rPr lang="fa-IR" sz="2400" dirty="0" smtClean="0">
                <a:cs typeface="B Nazanin" pitchFamily="2" charset="-78"/>
              </a:rPr>
              <a:t> مانند طراحی ضعیف، نصب نادرست تجهیزات، نگهداری نامناسب وسایل و تصمیمات مدیریتی غلط هستند.اثرات این گونه خطاها با تأخیر نمایان می شود و می توان آنها را دارای اثر تأخیری دانست.</a:t>
            </a:r>
          </a:p>
        </p:txBody>
      </p:sp>
    </p:spTree>
  </p:cSld>
  <p:clrMapOvr>
    <a:masterClrMapping/>
  </p:clrMapOvr>
  <p:transition spd="slow">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0" y="0"/>
          <a:ext cx="9144000" cy="6857998"/>
        </p:xfrm>
        <a:graphic>
          <a:graphicData uri="http://schemas.openxmlformats.org/drawingml/2006/table">
            <a:tbl>
              <a:tblPr/>
              <a:tblGrid>
                <a:gridCol w="4572000"/>
                <a:gridCol w="4572000"/>
              </a:tblGrid>
              <a:tr h="73827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1" i="0" u="none" strike="noStrike" cap="none" normalizeH="0" baseline="0" dirty="0" err="1" smtClean="0">
                          <a:ln>
                            <a:noFill/>
                          </a:ln>
                          <a:solidFill>
                            <a:srgbClr val="FFFFFF"/>
                          </a:solidFill>
                          <a:effectLst/>
                          <a:latin typeface="Times New Roman" pitchFamily="18" charset="0"/>
                          <a:ea typeface="Times New Roman" pitchFamily="18" charset="0"/>
                          <a:cs typeface="B Zar"/>
                        </a:rPr>
                        <a:t>خطاي</a:t>
                      </a:r>
                      <a:r>
                        <a:rPr kumimoji="0" lang="fa-IR" sz="2500" b="1" i="0" u="none" strike="noStrike" cap="none" normalizeH="0" baseline="0" dirty="0" smtClean="0">
                          <a:ln>
                            <a:noFill/>
                          </a:ln>
                          <a:solidFill>
                            <a:srgbClr val="FFFFFF"/>
                          </a:solidFill>
                          <a:effectLst/>
                          <a:latin typeface="Times New Roman" pitchFamily="18" charset="0"/>
                          <a:ea typeface="Times New Roman" pitchFamily="18" charset="0"/>
                          <a:cs typeface="B Zar"/>
                        </a:rPr>
                        <a:t> فعال </a:t>
                      </a:r>
                      <a:r>
                        <a:rPr kumimoji="0" lang="en-US" sz="2500" b="1" i="0" u="none" strike="noStrike" cap="none" normalizeH="0" baseline="0" dirty="0" smtClean="0">
                          <a:ln>
                            <a:noFill/>
                          </a:ln>
                          <a:solidFill>
                            <a:srgbClr val="FFFFFF"/>
                          </a:solidFill>
                          <a:effectLst/>
                          <a:latin typeface="Times New Roman" pitchFamily="18" charset="0"/>
                          <a:ea typeface="Times New Roman" pitchFamily="18" charset="0"/>
                          <a:cs typeface="B Zar"/>
                        </a:rPr>
                        <a:t>Active Error</a:t>
                      </a:r>
                      <a:endParaRPr kumimoji="0" lang="en-US" sz="25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1" i="0" u="none" strike="noStrike" cap="none" normalizeH="0" baseline="0" smtClean="0">
                          <a:ln>
                            <a:noFill/>
                          </a:ln>
                          <a:solidFill>
                            <a:srgbClr val="FFFFFF"/>
                          </a:solidFill>
                          <a:effectLst/>
                          <a:latin typeface="Times New Roman" pitchFamily="18" charset="0"/>
                          <a:ea typeface="Times New Roman" pitchFamily="18" charset="0"/>
                          <a:cs typeface="B Zar"/>
                        </a:rPr>
                        <a:t>خطاي مخفي </a:t>
                      </a:r>
                      <a:r>
                        <a:rPr kumimoji="0" lang="en-US" sz="2500" b="1" i="0" u="none" strike="noStrike" cap="none" normalizeH="0" baseline="0" smtClean="0">
                          <a:ln>
                            <a:noFill/>
                          </a:ln>
                          <a:solidFill>
                            <a:srgbClr val="FFFFFF"/>
                          </a:solidFill>
                          <a:effectLst/>
                          <a:latin typeface="Times New Roman" pitchFamily="18" charset="0"/>
                          <a:ea typeface="Times New Roman" pitchFamily="18" charset="0"/>
                          <a:cs typeface="B Zar"/>
                        </a:rPr>
                        <a:t>Latent Error</a:t>
                      </a:r>
                      <a:endParaRPr kumimoji="0" lang="en-US" sz="25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00734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smtClean="0">
                          <a:ln>
                            <a:noFill/>
                          </a:ln>
                          <a:solidFill>
                            <a:srgbClr val="4D4D4D"/>
                          </a:solidFill>
                          <a:effectLst/>
                          <a:latin typeface="Times New Roman" pitchFamily="18" charset="0"/>
                          <a:ea typeface="Times New Roman" pitchFamily="18" charset="0"/>
                          <a:cs typeface="B Zar"/>
                        </a:rPr>
                        <a:t>1- لبه تيز چاقوي جراحي </a:t>
                      </a:r>
                      <a:r>
                        <a:rPr kumimoji="0" lang="en-US" sz="2500" b="0" i="0" u="none" strike="noStrike" cap="none" normalizeH="0" baseline="0" smtClean="0">
                          <a:ln>
                            <a:noFill/>
                          </a:ln>
                          <a:solidFill>
                            <a:srgbClr val="4D4D4D"/>
                          </a:solidFill>
                          <a:effectLst/>
                          <a:latin typeface="Times New Roman" pitchFamily="18" charset="0"/>
                          <a:ea typeface="Times New Roman" pitchFamily="18" charset="0"/>
                          <a:cs typeface="B Zar"/>
                        </a:rPr>
                        <a:t>Sharp End Scapel</a:t>
                      </a:r>
                      <a:r>
                        <a:rPr kumimoji="0" lang="fa-IR" sz="2500" b="0" i="0" u="none" strike="noStrike" cap="none" normalizeH="0" baseline="0" smtClean="0">
                          <a:ln>
                            <a:noFill/>
                          </a:ln>
                          <a:solidFill>
                            <a:srgbClr val="4D4D4D"/>
                          </a:solidFill>
                          <a:effectLst/>
                          <a:latin typeface="Times New Roman" pitchFamily="18" charset="0"/>
                          <a:ea typeface="Times New Roman" pitchFamily="18" charset="0"/>
                          <a:cs typeface="B Zar"/>
                        </a:rPr>
                        <a:t> (پرسنل يا سيستم مراقبتي ) </a:t>
                      </a:r>
                      <a:endParaRPr kumimoji="0" lang="en-US" sz="2500" b="0" i="0" u="none" strike="noStrike" cap="none" normalizeH="0" baseline="0" smtClean="0">
                        <a:ln>
                          <a:noFill/>
                        </a:ln>
                        <a:solidFill>
                          <a:srgbClr val="4D4D4D"/>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E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smtClean="0">
                          <a:ln>
                            <a:noFill/>
                          </a:ln>
                          <a:solidFill>
                            <a:srgbClr val="4D4D4D"/>
                          </a:solidFill>
                          <a:effectLst/>
                          <a:latin typeface="Times New Roman" pitchFamily="18" charset="0"/>
                          <a:ea typeface="Times New Roman" pitchFamily="18" charset="0"/>
                          <a:cs typeface="B Zar"/>
                        </a:rPr>
                        <a:t>لبه غير برنده چاقو</a:t>
                      </a:r>
                      <a:r>
                        <a:rPr kumimoji="0" lang="en-US" sz="2500" b="0" i="0" u="none" strike="noStrike" cap="none" normalizeH="0" baseline="0" smtClean="0">
                          <a:ln>
                            <a:noFill/>
                          </a:ln>
                          <a:solidFill>
                            <a:srgbClr val="4D4D4D"/>
                          </a:solidFill>
                          <a:effectLst/>
                          <a:latin typeface="Times New Roman" pitchFamily="18" charset="0"/>
                          <a:ea typeface="Times New Roman" pitchFamily="18" charset="0"/>
                          <a:cs typeface="B Zar"/>
                        </a:rPr>
                        <a:t> Scapelt</a:t>
                      </a:r>
                      <a:r>
                        <a:rPr kumimoji="0" lang="en-US" sz="2500" b="0" i="0" u="none" strike="noStrike" cap="none" normalizeH="0" baseline="0" smtClean="0">
                          <a:ln>
                            <a:noFill/>
                          </a:ln>
                          <a:solidFill>
                            <a:srgbClr val="4D4D4D"/>
                          </a:solidFill>
                          <a:effectLst/>
                          <a:latin typeface="B Zar"/>
                          <a:cs typeface="Times New Roman" pitchFamily="18" charset="0"/>
                        </a:rPr>
                        <a:t> </a:t>
                      </a:r>
                      <a:r>
                        <a:rPr kumimoji="0" lang="en-US" sz="2500" b="0" i="0" u="none" strike="noStrike" cap="none" normalizeH="0" baseline="0" smtClean="0">
                          <a:ln>
                            <a:noFill/>
                          </a:ln>
                          <a:solidFill>
                            <a:srgbClr val="4D4D4D"/>
                          </a:solidFill>
                          <a:effectLst/>
                          <a:latin typeface="Times New Roman" pitchFamily="18" charset="0"/>
                          <a:ea typeface="B Zar"/>
                          <a:cs typeface="B Zar"/>
                        </a:rPr>
                        <a:t>Blunt End</a:t>
                      </a:r>
                      <a:endParaRPr kumimoji="0" lang="en-US" sz="2500" b="0" i="0" u="none" strike="noStrike" cap="none" normalizeH="0" baseline="0" smtClean="0">
                        <a:ln>
                          <a:noFill/>
                        </a:ln>
                        <a:solidFill>
                          <a:srgbClr val="4D4D4D"/>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EC"/>
                    </a:solidFill>
                  </a:tcPr>
                </a:tc>
              </a:tr>
              <a:tr h="676046">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smtClean="0">
                          <a:ln>
                            <a:noFill/>
                          </a:ln>
                          <a:solidFill>
                            <a:srgbClr val="4D4D4D"/>
                          </a:solidFill>
                          <a:effectLst/>
                          <a:latin typeface="Times New Roman" pitchFamily="18" charset="0"/>
                          <a:ea typeface="Times New Roman" pitchFamily="18" charset="0"/>
                          <a:cs typeface="B Zar"/>
                        </a:rPr>
                        <a:t>2- سريعاو فوراً مشاهده مي شود </a:t>
                      </a:r>
                      <a:endParaRPr kumimoji="0" lang="en-US" sz="2500" b="0" i="0" u="none" strike="noStrike" cap="none" normalizeH="0" baseline="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F6"/>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smtClean="0">
                          <a:ln>
                            <a:noFill/>
                          </a:ln>
                          <a:solidFill>
                            <a:srgbClr val="4D4D4D"/>
                          </a:solidFill>
                          <a:effectLst/>
                          <a:latin typeface="Times New Roman" pitchFamily="18" charset="0"/>
                          <a:ea typeface="Times New Roman" pitchFamily="18" charset="0"/>
                          <a:cs typeface="B Zar"/>
                        </a:rPr>
                        <a:t>نياز به گذشت زمان جهت ظهور دارد </a:t>
                      </a:r>
                      <a:endParaRPr kumimoji="0" lang="en-US" sz="2500" b="0" i="0" u="none" strike="noStrike" cap="none" normalizeH="0" baseline="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F6"/>
                    </a:solidFill>
                  </a:tcPr>
                </a:tc>
              </a:tr>
              <a:tr h="121082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3- در نقطه تماس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وخط</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اول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درگيري</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پرسنل و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بيماراست</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بيمار</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 پرسنل )</a:t>
                      </a:r>
                      <a:endParaRPr kumimoji="0" lang="en-US" sz="2500" b="0" i="0" u="none" strike="noStrike" cap="none" normalizeH="0" baseline="0" dirty="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E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در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لايه</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هاي</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مختلف مراقبت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هاي</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درماني</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است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غير</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مستقيم</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تاثيرگذار</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است )</a:t>
                      </a:r>
                      <a:endParaRPr kumimoji="0" lang="en-US" sz="2500" b="0" i="0" u="none" strike="noStrike" cap="none" normalizeH="0" baseline="0" dirty="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EC"/>
                    </a:solidFill>
                  </a:tcPr>
                </a:tc>
              </a:tr>
              <a:tr h="121082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4- بطور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مستقيم</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با خط</a:t>
                      </a:r>
                      <a:r>
                        <a:rPr kumimoji="0" lang="fa-IR" sz="2800" b="0" i="0" u="none" strike="noStrike" cap="none" normalizeH="0" baseline="0" dirty="0" smtClean="0">
                          <a:ln>
                            <a:noFill/>
                          </a:ln>
                          <a:solidFill>
                            <a:srgbClr val="4D4D4D"/>
                          </a:solidFill>
                          <a:effectLst/>
                          <a:latin typeface="Arial" pitchFamily="34" charset="0"/>
                          <a:ea typeface="Times New Roman" pitchFamily="18" charset="0"/>
                          <a:cs typeface="B Zar"/>
                        </a:rPr>
                        <a:t>ا </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مرتبط است ( ارتباط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مستقيم</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با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بيمار</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a:t>
                      </a:r>
                      <a:endParaRPr kumimoji="0" lang="en-US" sz="2500" b="0" i="0" u="none" strike="noStrike" cap="none" normalizeH="0" baseline="0" dirty="0" smtClean="0">
                        <a:ln>
                          <a:noFill/>
                        </a:ln>
                        <a:solidFill>
                          <a:srgbClr val="4D4D4D"/>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F6"/>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smtClean="0">
                          <a:ln>
                            <a:noFill/>
                          </a:ln>
                          <a:solidFill>
                            <a:srgbClr val="4D4D4D"/>
                          </a:solidFill>
                          <a:effectLst/>
                          <a:latin typeface="Times New Roman" pitchFamily="18" charset="0"/>
                          <a:ea typeface="Times New Roman" pitchFamily="18" charset="0"/>
                          <a:cs typeface="B Zar"/>
                        </a:rPr>
                        <a:t>بطور غير مستقيم با خطا ارتباط دارد (ارتباط غير مستقيم با بيمار ) (تاثير گذار بر پرسنل ،‌تجهيزات ، دارو  )</a:t>
                      </a:r>
                      <a:endParaRPr kumimoji="0" lang="en-US" sz="2500" b="0" i="0" u="none" strike="noStrike" cap="none" normalizeH="0" baseline="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F6"/>
                    </a:solidFill>
                  </a:tcPr>
                </a:tc>
              </a:tr>
              <a:tr h="100734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smtClean="0">
                          <a:ln>
                            <a:noFill/>
                          </a:ln>
                          <a:solidFill>
                            <a:srgbClr val="4D4D4D"/>
                          </a:solidFill>
                          <a:effectLst/>
                          <a:latin typeface="Times New Roman" pitchFamily="18" charset="0"/>
                          <a:ea typeface="Times New Roman" pitchFamily="18" charset="0"/>
                          <a:cs typeface="B Zar"/>
                        </a:rPr>
                        <a:t>5- معمولاً شخص در بروز دخالت دارد </a:t>
                      </a:r>
                      <a:endParaRPr kumimoji="0" lang="en-US" sz="2500" b="0" i="0" u="none" strike="noStrike" cap="none" normalizeH="0" baseline="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E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smtClean="0">
                          <a:ln>
                            <a:noFill/>
                          </a:ln>
                          <a:solidFill>
                            <a:srgbClr val="4D4D4D"/>
                          </a:solidFill>
                          <a:effectLst/>
                          <a:latin typeface="Times New Roman" pitchFamily="18" charset="0"/>
                          <a:ea typeface="Times New Roman" pitchFamily="18" charset="0"/>
                          <a:cs typeface="B Zar"/>
                        </a:rPr>
                        <a:t>معمولا قانون گذاري برنامه ريزي و آموزش نامناسب سبب است </a:t>
                      </a:r>
                      <a:endParaRPr kumimoji="0" lang="en-US" sz="2500" b="0" i="0" u="none" strike="noStrike" cap="none" normalizeH="0" baseline="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EC"/>
                    </a:solidFill>
                  </a:tcPr>
                </a:tc>
              </a:tr>
              <a:tr h="100734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6- خطاي عملكرد كاركنان (صف اول) </a:t>
                      </a:r>
                      <a:endParaRPr kumimoji="0" lang="en-US" sz="2500" b="0" i="0" u="none" strike="noStrike" cap="none" normalizeH="0" baseline="0" dirty="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F6"/>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خطاي</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a:t>
                      </a:r>
                      <a:r>
                        <a:rPr kumimoji="0" lang="fa-IR" sz="2500" b="0" i="0" u="none" strike="noStrike" cap="none" normalizeH="0" baseline="0" dirty="0" err="1" smtClean="0">
                          <a:ln>
                            <a:noFill/>
                          </a:ln>
                          <a:solidFill>
                            <a:srgbClr val="4D4D4D"/>
                          </a:solidFill>
                          <a:effectLst/>
                          <a:latin typeface="Times New Roman" pitchFamily="18" charset="0"/>
                          <a:ea typeface="Times New Roman" pitchFamily="18" charset="0"/>
                          <a:cs typeface="B Zar"/>
                        </a:rPr>
                        <a:t>مديريت</a:t>
                      </a:r>
                      <a:r>
                        <a:rPr kumimoji="0" lang="fa-IR" sz="2500" b="0" i="0" u="none" strike="noStrike" cap="none" normalizeH="0" baseline="0" dirty="0" smtClean="0">
                          <a:ln>
                            <a:noFill/>
                          </a:ln>
                          <a:solidFill>
                            <a:srgbClr val="4D4D4D"/>
                          </a:solidFill>
                          <a:effectLst/>
                          <a:latin typeface="Times New Roman" pitchFamily="18" charset="0"/>
                          <a:ea typeface="Times New Roman" pitchFamily="18" charset="0"/>
                          <a:cs typeface="B Zar"/>
                        </a:rPr>
                        <a:t> سازمان </a:t>
                      </a:r>
                      <a:endParaRPr kumimoji="0" lang="en-US" sz="2500" b="0" i="0" u="none" strike="noStrike" cap="none" normalizeH="0" baseline="0" dirty="0" smtClean="0">
                        <a:ln>
                          <a:noFill/>
                        </a:ln>
                        <a:solidFill>
                          <a:srgbClr val="4D4D4D"/>
                        </a:solidFill>
                        <a:effectLst/>
                        <a:latin typeface="Times New Roman" pitchFamily="18" charset="0"/>
                        <a:ea typeface="Times New Roman" pitchFamily="18" charset="0"/>
                        <a:cs typeface="B Zar"/>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F6"/>
                    </a:solidFill>
                  </a:tcPr>
                </a:tc>
              </a:tr>
            </a:tbl>
          </a:graphicData>
        </a:graphic>
      </p:graphicFrame>
    </p:spTree>
  </p:cSld>
  <p:clrMapOvr>
    <a:masterClrMapping/>
  </p:clrMapOvr>
  <p:transition spd="slow">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rot="10800000" flipV="1">
            <a:off x="571472" y="914400"/>
            <a:ext cx="8115328" cy="871526"/>
          </a:xfrm>
        </p:spPr>
        <p:txBody>
          <a:bodyPr>
            <a:normAutofit fontScale="90000"/>
          </a:bodyPr>
          <a:lstStyle/>
          <a:p>
            <a:pPr algn="r" eaLnBrk="1" hangingPunct="1">
              <a:defRPr/>
            </a:pPr>
            <a:r>
              <a:rPr lang="fa-IR" sz="3600" dirty="0" smtClean="0">
                <a:cs typeface="B Titr" pitchFamily="2" charset="-78"/>
              </a:rPr>
              <a:t>فاكتورهاي  تاثير گذار    </a:t>
            </a:r>
            <a:r>
              <a:rPr lang="en-US" dirty="0" smtClean="0">
                <a:cs typeface="B Titr" pitchFamily="2" charset="-78"/>
              </a:rPr>
              <a:t>influencing  Factors</a:t>
            </a:r>
          </a:p>
        </p:txBody>
      </p:sp>
      <p:sp>
        <p:nvSpPr>
          <p:cNvPr id="23555" name="Rectangle 3"/>
          <p:cNvSpPr>
            <a:spLocks noGrp="1" noChangeArrowheads="1"/>
          </p:cNvSpPr>
          <p:nvPr>
            <p:ph type="body" idx="1"/>
          </p:nvPr>
        </p:nvSpPr>
        <p:spPr>
          <a:xfrm>
            <a:off x="457200" y="2332037"/>
            <a:ext cx="8686800" cy="4525963"/>
          </a:xfrm>
        </p:spPr>
        <p:txBody>
          <a:bodyPr/>
          <a:lstStyle/>
          <a:p>
            <a:pPr>
              <a:defRPr/>
            </a:pPr>
            <a:r>
              <a:rPr lang="fa-IR" sz="3600" dirty="0" err="1">
                <a:cs typeface="B Ferdosi" pitchFamily="2" charset="-78"/>
              </a:rPr>
              <a:t>عواملي</a:t>
            </a:r>
            <a:r>
              <a:rPr lang="fa-IR" sz="3600" dirty="0">
                <a:cs typeface="B Ferdosi" pitchFamily="2" charset="-78"/>
              </a:rPr>
              <a:t> </a:t>
            </a:r>
            <a:r>
              <a:rPr lang="fa-IR" sz="3600" dirty="0" err="1">
                <a:cs typeface="B Ferdosi" pitchFamily="2" charset="-78"/>
              </a:rPr>
              <a:t>كه</a:t>
            </a:r>
            <a:r>
              <a:rPr lang="fa-IR" sz="3600" dirty="0">
                <a:cs typeface="B Ferdosi" pitchFamily="2" charset="-78"/>
              </a:rPr>
              <a:t> در وقوع </a:t>
            </a:r>
            <a:r>
              <a:rPr lang="fa-IR" sz="3600" dirty="0" err="1">
                <a:cs typeface="B Ferdosi" pitchFamily="2" charset="-78"/>
              </a:rPr>
              <a:t>يا</a:t>
            </a:r>
            <a:r>
              <a:rPr lang="fa-IR" sz="3600" dirty="0">
                <a:cs typeface="B Ferdosi" pitchFamily="2" charset="-78"/>
              </a:rPr>
              <a:t> </a:t>
            </a:r>
            <a:r>
              <a:rPr lang="fa-IR" sz="3600" dirty="0" err="1">
                <a:cs typeface="B Ferdosi" pitchFamily="2" charset="-78"/>
              </a:rPr>
              <a:t>نتيجه</a:t>
            </a:r>
            <a:r>
              <a:rPr lang="fa-IR" sz="3600" dirty="0">
                <a:cs typeface="B Ferdosi" pitchFamily="2" charset="-78"/>
              </a:rPr>
              <a:t> حادثه</a:t>
            </a:r>
            <a:r>
              <a:rPr lang="en-US" sz="3600" dirty="0">
                <a:cs typeface="B Ferdosi" pitchFamily="2" charset="-78"/>
              </a:rPr>
              <a:t> </a:t>
            </a:r>
            <a:r>
              <a:rPr lang="fa-IR" sz="3600" dirty="0">
                <a:cs typeface="B Ferdosi" pitchFamily="2" charset="-78"/>
              </a:rPr>
              <a:t>غیر مستقیم تاثير مي گذارند</a:t>
            </a:r>
            <a:r>
              <a:rPr lang="fa-IR" sz="3600" dirty="0" smtClean="0">
                <a:cs typeface="B Ferdosi" pitchFamily="2" charset="-78"/>
              </a:rPr>
              <a:t>.</a:t>
            </a:r>
          </a:p>
          <a:p>
            <a:pPr>
              <a:defRPr/>
            </a:pPr>
            <a:endParaRPr lang="en-US" sz="3600" dirty="0">
              <a:cs typeface="B Ferdosi" pitchFamily="2" charset="-78"/>
            </a:endParaRPr>
          </a:p>
          <a:p>
            <a:pPr algn="just">
              <a:defRPr/>
            </a:pPr>
            <a:r>
              <a:rPr lang="fa-IR" sz="3600" dirty="0" smtClean="0">
                <a:cs typeface="B Ferdosi" pitchFamily="2" charset="-78"/>
              </a:rPr>
              <a:t>در </a:t>
            </a:r>
            <a:r>
              <a:rPr lang="fa-IR" sz="3600" dirty="0">
                <a:cs typeface="B Ferdosi" pitchFamily="2" charset="-78"/>
              </a:rPr>
              <a:t>هرمرحله اي امكان وقوع حادثه مي باشد و برطرف كردن عوامل تاثير گذار نمي تواند از وقوع مجدد آن جلوگيري كند ، ولي مي تواند ايمني سيستم مراقبتي را بهبود بخشد</a:t>
            </a:r>
            <a:r>
              <a:rPr lang="fa-IR" sz="3600" dirty="0" smtClean="0">
                <a:cs typeface="B Ferdosi" pitchFamily="2" charset="-78"/>
              </a:rPr>
              <a:t>.</a:t>
            </a:r>
            <a:endParaRPr lang="en-US" sz="3600"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15962"/>
          </a:xfrm>
        </p:spPr>
        <p:txBody>
          <a:bodyPr>
            <a:normAutofit fontScale="90000"/>
          </a:bodyPr>
          <a:lstStyle/>
          <a:p>
            <a:pPr algn="r" eaLnBrk="1" hangingPunct="1">
              <a:defRPr/>
            </a:pPr>
            <a:r>
              <a:rPr lang="fa-IR" dirty="0">
                <a:cs typeface="B Titr" pitchFamily="2" charset="-78"/>
              </a:rPr>
              <a:t>فاكتورهاي  مسبب    </a:t>
            </a:r>
            <a:r>
              <a:rPr lang="fa-IR" dirty="0" smtClean="0">
                <a:cs typeface="B Titr" pitchFamily="2" charset="-78"/>
              </a:rPr>
              <a:t>:      </a:t>
            </a:r>
            <a:r>
              <a:rPr lang="en-US" sz="3600" dirty="0" smtClean="0">
                <a:cs typeface="B Titr" pitchFamily="2" charset="-78"/>
              </a:rPr>
              <a:t>Causative  Factors</a:t>
            </a:r>
          </a:p>
        </p:txBody>
      </p:sp>
      <p:sp>
        <p:nvSpPr>
          <p:cNvPr id="25603" name="Rectangle 3"/>
          <p:cNvSpPr>
            <a:spLocks noGrp="1" noChangeArrowheads="1"/>
          </p:cNvSpPr>
          <p:nvPr>
            <p:ph idx="1"/>
          </p:nvPr>
        </p:nvSpPr>
        <p:spPr/>
        <p:txBody>
          <a:bodyPr>
            <a:normAutofit lnSpcReduction="10000"/>
          </a:bodyPr>
          <a:lstStyle/>
          <a:p>
            <a:pPr algn="just">
              <a:buNone/>
              <a:defRPr/>
            </a:pPr>
            <a:r>
              <a:rPr lang="fa-IR" sz="3600" dirty="0" err="1">
                <a:cs typeface="B Ferdosi" pitchFamily="2" charset="-78"/>
              </a:rPr>
              <a:t>عواملي</a:t>
            </a:r>
            <a:r>
              <a:rPr lang="fa-IR" sz="3600" dirty="0">
                <a:cs typeface="B Ferdosi" pitchFamily="2" charset="-78"/>
              </a:rPr>
              <a:t> </a:t>
            </a:r>
            <a:r>
              <a:rPr lang="fa-IR" sz="3600" dirty="0" err="1">
                <a:cs typeface="B Ferdosi" pitchFamily="2" charset="-78"/>
              </a:rPr>
              <a:t>كه</a:t>
            </a:r>
            <a:r>
              <a:rPr lang="fa-IR" sz="3600" dirty="0">
                <a:solidFill>
                  <a:srgbClr val="002060"/>
                </a:solidFill>
                <a:cs typeface="B Ferdosi" pitchFamily="2" charset="-78"/>
              </a:rPr>
              <a:t> </a:t>
            </a:r>
            <a:r>
              <a:rPr lang="fa-IR" sz="3600" dirty="0" err="1">
                <a:solidFill>
                  <a:srgbClr val="002060"/>
                </a:solidFill>
                <a:cs typeface="B Ferdosi" pitchFamily="2" charset="-78"/>
              </a:rPr>
              <a:t>مستقيما</a:t>
            </a:r>
            <a:r>
              <a:rPr lang="fa-IR" sz="3600" dirty="0">
                <a:solidFill>
                  <a:srgbClr val="002060"/>
                </a:solidFill>
                <a:cs typeface="B Ferdosi" pitchFamily="2" charset="-78"/>
              </a:rPr>
              <a:t> </a:t>
            </a:r>
            <a:r>
              <a:rPr lang="fa-IR" sz="3600" dirty="0">
                <a:cs typeface="B Ferdosi" pitchFamily="2" charset="-78"/>
              </a:rPr>
              <a:t>باعث </a:t>
            </a:r>
            <a:r>
              <a:rPr lang="fa-IR" sz="3600" dirty="0" err="1">
                <a:cs typeface="B Ferdosi" pitchFamily="2" charset="-78"/>
              </a:rPr>
              <a:t>ايجاد</a:t>
            </a:r>
            <a:r>
              <a:rPr lang="fa-IR" sz="3600" dirty="0">
                <a:cs typeface="B Ferdosi" pitchFamily="2" charset="-78"/>
              </a:rPr>
              <a:t> حادثه </a:t>
            </a:r>
            <a:r>
              <a:rPr lang="fa-IR" sz="3600" dirty="0" err="1">
                <a:cs typeface="B Ferdosi" pitchFamily="2" charset="-78"/>
              </a:rPr>
              <a:t>مي</a:t>
            </a:r>
            <a:r>
              <a:rPr lang="fa-IR" sz="3600" dirty="0">
                <a:cs typeface="B Ferdosi" pitchFamily="2" charset="-78"/>
              </a:rPr>
              <a:t> شوند :</a:t>
            </a:r>
            <a:endParaRPr lang="en-US" sz="3600" dirty="0">
              <a:cs typeface="B Ferdosi" pitchFamily="2" charset="-78"/>
            </a:endParaRPr>
          </a:p>
          <a:p>
            <a:pPr algn="just" rtl="1" eaLnBrk="1" hangingPunct="1">
              <a:buNone/>
              <a:defRPr/>
            </a:pPr>
            <a:endParaRPr lang="en-US" sz="3600" b="1" dirty="0">
              <a:cs typeface="B Ferdosi" pitchFamily="2" charset="-78"/>
            </a:endParaRPr>
          </a:p>
          <a:p>
            <a:pPr algn="just" rtl="1" eaLnBrk="1" hangingPunct="1">
              <a:buNone/>
              <a:defRPr/>
            </a:pPr>
            <a:r>
              <a:rPr lang="fa-IR" sz="3600" b="1" dirty="0">
                <a:cs typeface="B Ferdosi" pitchFamily="2" charset="-78"/>
              </a:rPr>
              <a:t>1- </a:t>
            </a:r>
            <a:r>
              <a:rPr lang="fa-IR" sz="3600" dirty="0">
                <a:cs typeface="B Ferdosi" pitchFamily="2" charset="-78"/>
              </a:rPr>
              <a:t>برطرف كردن اين عوامل باعث جلوگيري وكاهش شانس  ايجاد انواع مشابه حوادث در آينده مي شود </a:t>
            </a:r>
            <a:r>
              <a:rPr lang="fa-IR" sz="3600" dirty="0" smtClean="0">
                <a:cs typeface="B Ferdosi" pitchFamily="2" charset="-78"/>
              </a:rPr>
              <a:t>.</a:t>
            </a:r>
          </a:p>
          <a:p>
            <a:pPr algn="just" rtl="1" eaLnBrk="1" hangingPunct="1">
              <a:buNone/>
              <a:defRPr/>
            </a:pPr>
            <a:endParaRPr lang="en-US" sz="3600" dirty="0">
              <a:cs typeface="B Ferdosi" pitchFamily="2" charset="-78"/>
            </a:endParaRPr>
          </a:p>
          <a:p>
            <a:pPr algn="just" rtl="1" eaLnBrk="1" hangingPunct="1">
              <a:buNone/>
              <a:defRPr/>
            </a:pPr>
            <a:r>
              <a:rPr lang="fa-IR" sz="3600" b="1" dirty="0">
                <a:cs typeface="B Ferdosi" pitchFamily="2" charset="-78"/>
              </a:rPr>
              <a:t>2- </a:t>
            </a:r>
            <a:r>
              <a:rPr lang="fa-IR" sz="3600" dirty="0">
                <a:cs typeface="B Ferdosi" pitchFamily="2" charset="-78"/>
              </a:rPr>
              <a:t>اين عوامل نقش مهمي در آناليز حادثه دارد</a:t>
            </a:r>
            <a:r>
              <a:rPr lang="fa-IR" sz="3600" dirty="0" smtClean="0">
                <a:cs typeface="B Ferdosi" pitchFamily="2" charset="-78"/>
              </a:rPr>
              <a:t>.</a:t>
            </a:r>
          </a:p>
          <a:p>
            <a:pPr algn="just" rtl="1" eaLnBrk="1" hangingPunct="1">
              <a:buNone/>
              <a:defRPr/>
            </a:pPr>
            <a:r>
              <a:rPr lang="fa-IR" sz="3600" dirty="0" smtClean="0">
                <a:cs typeface="B Ferdosi" pitchFamily="2" charset="-78"/>
              </a:rPr>
              <a:t> </a:t>
            </a:r>
            <a:r>
              <a:rPr lang="en-US" sz="3600" dirty="0">
                <a:cs typeface="B Ferdosi" pitchFamily="2" charset="-78"/>
              </a:rPr>
              <a:t>Root Cause Analysis-(RCA</a:t>
            </a:r>
            <a:r>
              <a:rPr lang="en-US" sz="3600" dirty="0" smtClean="0">
                <a:cs typeface="B Ferdosi" pitchFamily="2" charset="-78"/>
              </a:rPr>
              <a:t>)</a:t>
            </a:r>
            <a:endParaRPr lang="en-US" sz="3600"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1143000"/>
          </a:xfrm>
        </p:spPr>
        <p:txBody>
          <a:bodyPr>
            <a:normAutofit/>
          </a:bodyPr>
          <a:lstStyle/>
          <a:p>
            <a:pPr algn="ctr">
              <a:defRPr/>
            </a:pPr>
            <a:r>
              <a:rPr lang="ar-SA" sz="3600" dirty="0">
                <a:cs typeface="B Titr" pitchFamily="2" charset="-78"/>
              </a:rPr>
              <a:t>* تحلیل علل ریشه ای خطاهای پزشکی</a:t>
            </a:r>
            <a:r>
              <a:rPr lang="en-US" sz="3600" dirty="0" smtClean="0"/>
              <a:t/>
            </a:r>
            <a:br>
              <a:rPr lang="en-US" sz="3600" dirty="0" smtClean="0"/>
            </a:br>
            <a:r>
              <a:rPr lang="en-US" sz="3600" dirty="0">
                <a:cs typeface="B Titr" pitchFamily="2" charset="-78"/>
              </a:rPr>
              <a:t>Root Cause Analysis</a:t>
            </a:r>
          </a:p>
        </p:txBody>
      </p:sp>
      <p:sp>
        <p:nvSpPr>
          <p:cNvPr id="3" name="Content Placeholder 2"/>
          <p:cNvSpPr>
            <a:spLocks noGrp="1"/>
          </p:cNvSpPr>
          <p:nvPr>
            <p:ph idx="1"/>
          </p:nvPr>
        </p:nvSpPr>
        <p:spPr>
          <a:xfrm>
            <a:off x="500034" y="2143116"/>
            <a:ext cx="8143932" cy="4714884"/>
          </a:xfrm>
        </p:spPr>
        <p:txBody>
          <a:bodyPr>
            <a:normAutofit lnSpcReduction="10000"/>
          </a:bodyPr>
          <a:lstStyle/>
          <a:p>
            <a:pPr algn="r" rtl="1">
              <a:defRPr/>
            </a:pPr>
            <a:r>
              <a:rPr lang="ar-SA" sz="2800" dirty="0" smtClean="0"/>
              <a:t>تحلیل علل ریشه ای خطاهای پزشکی فرآیندی است که طی آن </a:t>
            </a:r>
            <a:r>
              <a:rPr lang="ar-SA" sz="2800" b="1" dirty="0" smtClean="0"/>
              <a:t>عوامل اصلی که منجر به وقوع یک رخداد هشدار دهنده یا حادثه ای ناگوار (اعم از مرگ، واکنش دارویی و ...) شده اند، شناسایی</a:t>
            </a:r>
            <a:r>
              <a:rPr lang="ar-SA" sz="2800" dirty="0" smtClean="0"/>
              <a:t> می شوند. </a:t>
            </a:r>
            <a:endParaRPr lang="en-US" sz="2800" dirty="0" smtClean="0"/>
          </a:p>
          <a:p>
            <a:pPr algn="r" rtl="1">
              <a:defRPr/>
            </a:pPr>
            <a:r>
              <a:rPr lang="ar-SA" sz="2800" dirty="0" smtClean="0"/>
              <a:t>در این تحلیل به جای پرداختن به عملکرد افراد، در </a:t>
            </a:r>
            <a:r>
              <a:rPr lang="ar-SA" sz="2800" b="1" dirty="0" smtClean="0"/>
              <a:t>درجه اول</a:t>
            </a:r>
            <a:r>
              <a:rPr lang="ar-SA" sz="2800" dirty="0" smtClean="0"/>
              <a:t> بر سیستم ها و فرآیندهای موجود در آنها تأکید می شود. </a:t>
            </a:r>
            <a:endParaRPr lang="en-US" sz="2800" dirty="0" smtClean="0"/>
          </a:p>
          <a:p>
            <a:pPr algn="r" rtl="1">
              <a:defRPr/>
            </a:pPr>
            <a:r>
              <a:rPr lang="ar-SA" sz="2800" dirty="0" smtClean="0"/>
              <a:t>بدین صورت که </a:t>
            </a:r>
            <a:r>
              <a:rPr lang="ar-SA" sz="2800" b="1" dirty="0" smtClean="0"/>
              <a:t>از برخی علل خاص</a:t>
            </a:r>
            <a:r>
              <a:rPr lang="ar-SA" sz="2800" dirty="0" smtClean="0"/>
              <a:t> در فرآیندهای بالینی که منجر به ایجاد خطا شده اند </a:t>
            </a:r>
            <a:r>
              <a:rPr lang="ar-SA" sz="2800" b="1" dirty="0" smtClean="0"/>
              <a:t>به سوی علل مشترک</a:t>
            </a:r>
            <a:r>
              <a:rPr lang="ar-SA" sz="2800" dirty="0" smtClean="0"/>
              <a:t> در </a:t>
            </a:r>
            <a:r>
              <a:rPr lang="ar-SA" sz="2800" b="1" dirty="0" smtClean="0"/>
              <a:t>فرآیندهای سازمانی</a:t>
            </a:r>
            <a:r>
              <a:rPr lang="ar-SA" sz="2800" dirty="0" smtClean="0"/>
              <a:t> پیش رفته، </a:t>
            </a:r>
            <a:r>
              <a:rPr lang="ar-SA" sz="2800" b="1" dirty="0" smtClean="0"/>
              <a:t>اصلاحات بالقوه در این فرآیندها و سیستم ها</a:t>
            </a:r>
            <a:r>
              <a:rPr lang="ar-SA" sz="2800" dirty="0" smtClean="0"/>
              <a:t> را که می توان برای کاهش احتمال چنین خطاهایی در آینده اعمال نمود، شناسایی می کند.</a:t>
            </a:r>
            <a:endParaRPr lang="en-US" sz="2800" dirty="0"/>
          </a:p>
        </p:txBody>
      </p:sp>
    </p:spTree>
  </p:cSld>
  <p:clrMapOvr>
    <a:masterClrMapping/>
  </p:clrMapOvr>
  <p:transition spd="slow">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r">
              <a:defRPr/>
            </a:pPr>
            <a:r>
              <a:rPr lang="ar-SA" sz="2400" dirty="0">
                <a:cs typeface="B Titr" pitchFamily="2" charset="-78"/>
              </a:rPr>
              <a:t>تحلیل</a:t>
            </a:r>
            <a:r>
              <a:rPr lang="ar-SA" sz="2400" dirty="0" smtClean="0">
                <a:cs typeface="B Titr" pitchFamily="2" charset="-78"/>
              </a:rPr>
              <a:t> </a:t>
            </a:r>
            <a:r>
              <a:rPr lang="fa-IR" sz="2400" dirty="0">
                <a:cs typeface="B Titr" pitchFamily="2" charset="-78"/>
              </a:rPr>
              <a:t>ریشه ای </a:t>
            </a:r>
            <a:r>
              <a:rPr lang="ar-SA" sz="2400" dirty="0">
                <a:cs typeface="B Titr" pitchFamily="2" charset="-78"/>
              </a:rPr>
              <a:t>در مدیریت خطای پزشکی</a:t>
            </a:r>
            <a:r>
              <a:rPr lang="en-US" sz="2400" dirty="0">
                <a:cs typeface="B Titr" pitchFamily="2" charset="-78"/>
              </a:rPr>
              <a:t> </a:t>
            </a:r>
            <a:r>
              <a:rPr lang="en-US" sz="4000" dirty="0">
                <a:cs typeface="B Titr" pitchFamily="2" charset="-78"/>
              </a:rPr>
              <a:t>Root </a:t>
            </a:r>
            <a:r>
              <a:rPr lang="en-US" sz="2800" dirty="0" smtClean="0">
                <a:cs typeface="B Titr" pitchFamily="2" charset="-78"/>
              </a:rPr>
              <a:t>Cause Analysis  </a:t>
            </a:r>
            <a:endParaRPr lang="en-US" sz="2800" dirty="0">
              <a:cs typeface="B Titr" pitchFamily="2" charset="-78"/>
            </a:endParaRPr>
          </a:p>
        </p:txBody>
      </p:sp>
      <p:sp>
        <p:nvSpPr>
          <p:cNvPr id="3" name="Content Placeholder 2"/>
          <p:cNvSpPr>
            <a:spLocks noGrp="1"/>
          </p:cNvSpPr>
          <p:nvPr>
            <p:ph idx="1"/>
          </p:nvPr>
        </p:nvSpPr>
        <p:spPr>
          <a:xfrm>
            <a:off x="0" y="1481328"/>
            <a:ext cx="9144000" cy="4525963"/>
          </a:xfrm>
        </p:spPr>
        <p:txBody>
          <a:bodyPr>
            <a:noAutofit/>
          </a:bodyPr>
          <a:lstStyle/>
          <a:p>
            <a:pPr rtl="1">
              <a:buNone/>
              <a:defRPr/>
            </a:pPr>
            <a:r>
              <a:rPr lang="ar-SA" sz="3200" b="1" dirty="0" smtClean="0">
                <a:cs typeface="B Ferdosi" pitchFamily="2" charset="-78"/>
              </a:rPr>
              <a:t>* رویکرد به خطاهای پزشکی:</a:t>
            </a:r>
            <a:br>
              <a:rPr lang="ar-SA" sz="3200" b="1" dirty="0" smtClean="0">
                <a:cs typeface="B Ferdosi" pitchFamily="2" charset="-78"/>
              </a:rPr>
            </a:br>
            <a:r>
              <a:rPr lang="ar-SA" sz="3200" dirty="0" smtClean="0">
                <a:cs typeface="B Ferdosi" pitchFamily="2" charset="-78"/>
              </a:rPr>
              <a:t>خطاهای پزشکی را می توان از دو دیدگاه کلی مورد بررسی قرار داد. </a:t>
            </a:r>
            <a:endParaRPr lang="en-US" sz="3200" dirty="0" smtClean="0">
              <a:cs typeface="B Ferdosi" pitchFamily="2" charset="-78"/>
            </a:endParaRPr>
          </a:p>
          <a:p>
            <a:pPr rtl="1">
              <a:buNone/>
              <a:defRPr/>
            </a:pPr>
            <a:r>
              <a:rPr lang="en-US" sz="3200" dirty="0" smtClean="0">
                <a:cs typeface="B Ferdosi" pitchFamily="2" charset="-78"/>
              </a:rPr>
              <a:t> </a:t>
            </a:r>
            <a:r>
              <a:rPr lang="ar-SA" sz="3200" dirty="0" smtClean="0">
                <a:cs typeface="B Ferdosi" pitchFamily="2" charset="-78"/>
              </a:rPr>
              <a:t>[1]</a:t>
            </a:r>
            <a:r>
              <a:rPr lang="en-US" sz="3200" dirty="0" smtClean="0">
                <a:cs typeface="B Ferdosi" pitchFamily="2" charset="-78"/>
              </a:rPr>
              <a:t> </a:t>
            </a:r>
            <a:r>
              <a:rPr lang="ar-SA" sz="3200" dirty="0" smtClean="0">
                <a:cs typeface="B Ferdosi" pitchFamily="2" charset="-78"/>
              </a:rPr>
              <a:t>دیدگاه سنتی یا رویکرد فردی </a:t>
            </a:r>
            <a:r>
              <a:rPr lang="en-US" sz="3200" dirty="0" smtClean="0">
                <a:cs typeface="B Ferdosi" pitchFamily="2" charset="-78"/>
              </a:rPr>
              <a:t> </a:t>
            </a:r>
            <a:r>
              <a:rPr lang="en-US" sz="2400" b="1" dirty="0" smtClean="0">
                <a:cs typeface="B Ferdosi" pitchFamily="2" charset="-78"/>
              </a:rPr>
              <a:t>Person</a:t>
            </a:r>
            <a:r>
              <a:rPr lang="en-US" sz="2400" dirty="0" smtClean="0">
                <a:cs typeface="B Ferdosi" pitchFamily="2" charset="-78"/>
              </a:rPr>
              <a:t> </a:t>
            </a:r>
            <a:r>
              <a:rPr lang="en-US" sz="2400" b="1" dirty="0" smtClean="0">
                <a:cs typeface="B Ferdosi" pitchFamily="2" charset="-78"/>
              </a:rPr>
              <a:t>Approach</a:t>
            </a:r>
            <a:r>
              <a:rPr lang="ar-SA" sz="3200" dirty="0" smtClean="0">
                <a:cs typeface="B Ferdosi" pitchFamily="2" charset="-78"/>
              </a:rPr>
              <a:t>به خطا  </a:t>
            </a:r>
            <a:endParaRPr lang="en-US" sz="3200" dirty="0" smtClean="0">
              <a:cs typeface="B Ferdosi" pitchFamily="2" charset="-78"/>
            </a:endParaRPr>
          </a:p>
          <a:p>
            <a:pPr rtl="1">
              <a:buNone/>
              <a:defRPr/>
            </a:pPr>
            <a:r>
              <a:rPr lang="en-US" sz="3200" dirty="0" smtClean="0">
                <a:cs typeface="B Ferdosi" pitchFamily="2" charset="-78"/>
              </a:rPr>
              <a:t> </a:t>
            </a:r>
            <a:r>
              <a:rPr lang="ar-SA" sz="3200" dirty="0" smtClean="0">
                <a:cs typeface="B Ferdosi" pitchFamily="2" charset="-78"/>
              </a:rPr>
              <a:t>[2]</a:t>
            </a:r>
            <a:r>
              <a:rPr lang="en-US" sz="3200" dirty="0" smtClean="0">
                <a:cs typeface="B Ferdosi" pitchFamily="2" charset="-78"/>
              </a:rPr>
              <a:t> </a:t>
            </a:r>
            <a:r>
              <a:rPr lang="ar-SA" sz="3200" dirty="0" smtClean="0">
                <a:cs typeface="B Ferdosi" pitchFamily="2" charset="-78"/>
              </a:rPr>
              <a:t>دیدگاه جامع نگر یا رویکرد سیستمی </a:t>
            </a:r>
            <a:r>
              <a:rPr lang="en-US" sz="2400" b="1" dirty="0" smtClean="0">
                <a:cs typeface="B Ferdosi" pitchFamily="2" charset="-78"/>
              </a:rPr>
              <a:t>System</a:t>
            </a:r>
            <a:r>
              <a:rPr lang="en-US" sz="3600" b="1" dirty="0" smtClean="0">
                <a:cs typeface="B Ferdosi" pitchFamily="2" charset="-78"/>
              </a:rPr>
              <a:t> </a:t>
            </a:r>
            <a:r>
              <a:rPr lang="en-US" sz="2400" b="1" dirty="0" smtClean="0">
                <a:cs typeface="B Ferdosi" pitchFamily="2" charset="-78"/>
              </a:rPr>
              <a:t>Approach</a:t>
            </a:r>
            <a:r>
              <a:rPr lang="en-US" sz="2400" dirty="0" smtClean="0">
                <a:cs typeface="B Ferdosi" pitchFamily="2" charset="-78"/>
              </a:rPr>
              <a:t> </a:t>
            </a:r>
            <a:r>
              <a:rPr lang="ar-SA" sz="3600" dirty="0" smtClean="0">
                <a:cs typeface="B Ferdosi" pitchFamily="2" charset="-78"/>
              </a:rPr>
              <a:t>به خطا</a:t>
            </a:r>
            <a:r>
              <a:rPr lang="ar-SA" sz="2000" dirty="0" smtClean="0">
                <a:cs typeface="B Ferdosi" pitchFamily="2" charset="-78"/>
              </a:rPr>
              <a:t> </a:t>
            </a:r>
            <a:endParaRPr lang="en-US" sz="2000" dirty="0" smtClean="0">
              <a:cs typeface="B Ferdosi" pitchFamily="2" charset="-78"/>
            </a:endParaRPr>
          </a:p>
          <a:p>
            <a:pPr rtl="1">
              <a:buNone/>
              <a:defRPr/>
            </a:pPr>
            <a:endParaRPr lang="en-US" sz="3200" dirty="0" smtClean="0">
              <a:cs typeface="B Ferdosi" pitchFamily="2" charset="-78"/>
            </a:endParaRPr>
          </a:p>
          <a:p>
            <a:pPr algn="ctr" rtl="1">
              <a:buNone/>
              <a:defRPr/>
            </a:pPr>
            <a:r>
              <a:rPr lang="ar-SA" sz="3200" dirty="0" smtClean="0">
                <a:solidFill>
                  <a:srgbClr val="002060"/>
                </a:solidFill>
                <a:cs typeface="B Ferdosi" pitchFamily="2" charset="-78"/>
              </a:rPr>
              <a:t>در این دو رویکرد</a:t>
            </a:r>
            <a:r>
              <a:rPr lang="fa-IR" sz="3200" dirty="0" smtClean="0">
                <a:solidFill>
                  <a:srgbClr val="002060"/>
                </a:solidFill>
                <a:cs typeface="B Ferdosi" pitchFamily="2" charset="-78"/>
              </a:rPr>
              <a:t> در موارد ذیل</a:t>
            </a:r>
            <a:r>
              <a:rPr lang="ar-SA" sz="3200" dirty="0" smtClean="0">
                <a:solidFill>
                  <a:srgbClr val="002060"/>
                </a:solidFill>
                <a:cs typeface="B Ferdosi" pitchFamily="2" charset="-78"/>
              </a:rPr>
              <a:t> با یکدیگر متفاوت</a:t>
            </a:r>
            <a:r>
              <a:rPr lang="fa-IR" sz="3200" dirty="0" smtClean="0">
                <a:solidFill>
                  <a:srgbClr val="002060"/>
                </a:solidFill>
                <a:cs typeface="B Ferdosi" pitchFamily="2" charset="-78"/>
              </a:rPr>
              <a:t>ند:</a:t>
            </a:r>
            <a:endParaRPr lang="en-US" sz="3200" dirty="0" smtClean="0">
              <a:solidFill>
                <a:srgbClr val="002060"/>
              </a:solidFill>
              <a:cs typeface="B Ferdosi" pitchFamily="2" charset="-78"/>
            </a:endParaRPr>
          </a:p>
          <a:p>
            <a:pPr marL="514350" indent="-514350">
              <a:defRPr/>
            </a:pPr>
            <a:r>
              <a:rPr lang="ar-SA" sz="3200" dirty="0" smtClean="0">
                <a:cs typeface="B Ferdosi" pitchFamily="2" charset="-78"/>
              </a:rPr>
              <a:t>نوع نگرش به علل و عوامل ایجاد کننده خطا  </a:t>
            </a:r>
            <a:endParaRPr lang="en-US" sz="3200" dirty="0" smtClean="0">
              <a:cs typeface="B Ferdosi" pitchFamily="2" charset="-78"/>
            </a:endParaRPr>
          </a:p>
          <a:p>
            <a:pPr marL="514350" indent="-514350">
              <a:defRPr/>
            </a:pPr>
            <a:r>
              <a:rPr lang="ar-SA" sz="3200" dirty="0" smtClean="0">
                <a:cs typeface="B Ferdosi" pitchFamily="2" charset="-78"/>
              </a:rPr>
              <a:t>نحوه مدیریت خطا، </a:t>
            </a:r>
            <a:endParaRPr lang="en-US" sz="3200"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defRPr/>
            </a:pPr>
            <a:r>
              <a:rPr lang="ar-SA" dirty="0">
                <a:cs typeface="B Titr" pitchFamily="2" charset="-78"/>
              </a:rPr>
              <a:t>1- رویکرد فردی</a:t>
            </a:r>
            <a:r>
              <a:rPr lang="en-US" dirty="0">
                <a:cs typeface="B Titr" pitchFamily="2" charset="-78"/>
              </a:rPr>
              <a:t> P</a:t>
            </a:r>
            <a:r>
              <a:rPr lang="en-US" sz="3600" dirty="0" smtClean="0">
                <a:cs typeface="B Titr" pitchFamily="2" charset="-78"/>
              </a:rPr>
              <a:t>ersonal Approach    </a:t>
            </a:r>
            <a:endParaRPr lang="en-US" sz="3600" dirty="0">
              <a:cs typeface="B Titr" pitchFamily="2" charset="-78"/>
            </a:endParaRPr>
          </a:p>
        </p:txBody>
      </p:sp>
      <p:sp>
        <p:nvSpPr>
          <p:cNvPr id="3" name="Content Placeholder 2"/>
          <p:cNvSpPr>
            <a:spLocks noGrp="1"/>
          </p:cNvSpPr>
          <p:nvPr>
            <p:ph idx="1"/>
          </p:nvPr>
        </p:nvSpPr>
        <p:spPr>
          <a:xfrm>
            <a:off x="457200" y="2214554"/>
            <a:ext cx="8258204" cy="4110046"/>
          </a:xfrm>
        </p:spPr>
        <p:txBody>
          <a:bodyPr>
            <a:normAutofit fontScale="92500" lnSpcReduction="20000"/>
          </a:bodyPr>
          <a:lstStyle/>
          <a:p>
            <a:pPr algn="r" rtl="1">
              <a:buNone/>
              <a:defRPr/>
            </a:pPr>
            <a:r>
              <a:rPr lang="en-US" sz="2700" dirty="0" smtClean="0">
                <a:cs typeface="B Ferdosi" pitchFamily="2" charset="-78"/>
              </a:rPr>
              <a:t> </a:t>
            </a:r>
            <a:r>
              <a:rPr lang="en-US" sz="2700" b="1" dirty="0" smtClean="0">
                <a:cs typeface="B Ferdosi" pitchFamily="2" charset="-78"/>
              </a:rPr>
              <a:t>.1</a:t>
            </a:r>
            <a:r>
              <a:rPr lang="ar-SA" sz="2700" dirty="0" smtClean="0">
                <a:cs typeface="B Ferdosi" pitchFamily="2" charset="-78"/>
              </a:rPr>
              <a:t>به طور معمول </a:t>
            </a:r>
            <a:r>
              <a:rPr lang="ar-SA" sz="2700" b="1" dirty="0" smtClean="0">
                <a:cs typeface="B Ferdosi" pitchFamily="2" charset="-78"/>
              </a:rPr>
              <a:t>برخورد اولیه</a:t>
            </a:r>
            <a:r>
              <a:rPr lang="ar-SA" sz="2700" dirty="0" smtClean="0">
                <a:cs typeface="B Ferdosi" pitchFamily="2" charset="-78"/>
              </a:rPr>
              <a:t> با یک خطا، </a:t>
            </a:r>
            <a:r>
              <a:rPr lang="ar-SA" sz="2700" b="1" dirty="0" smtClean="0">
                <a:cs typeface="B Ferdosi" pitchFamily="2" charset="-78"/>
              </a:rPr>
              <a:t>پیدا کردن فرد خطا کار و سرزنش کردن وی</a:t>
            </a:r>
            <a:r>
              <a:rPr lang="ar-SA" sz="2700" dirty="0" smtClean="0">
                <a:cs typeface="B Ferdosi" pitchFamily="2" charset="-78"/>
              </a:rPr>
              <a:t> است. </a:t>
            </a:r>
            <a:endParaRPr lang="fa-IR" sz="2700" dirty="0" smtClean="0">
              <a:cs typeface="B Ferdosi" pitchFamily="2" charset="-78"/>
            </a:endParaRPr>
          </a:p>
          <a:p>
            <a:pPr algn="r" rtl="1">
              <a:buNone/>
              <a:defRPr/>
            </a:pPr>
            <a:r>
              <a:rPr lang="en-US" b="1" dirty="0" smtClean="0">
                <a:cs typeface="B Ferdosi" pitchFamily="2" charset="-78"/>
              </a:rPr>
              <a:t>.2</a:t>
            </a:r>
            <a:r>
              <a:rPr lang="ar-SA" sz="2700" dirty="0" smtClean="0">
                <a:cs typeface="B Ferdosi" pitchFamily="2" charset="-78"/>
              </a:rPr>
              <a:t>رویکرد ساده ایست که طبق آن رخداد نامطلوب و علت ایجاد آن (فرد خطاکار) کاملاً مشخص است.</a:t>
            </a:r>
            <a:endParaRPr lang="en-US" sz="2700" dirty="0" smtClean="0">
              <a:cs typeface="B Ferdosi" pitchFamily="2" charset="-78"/>
            </a:endParaRPr>
          </a:p>
          <a:p>
            <a:pPr algn="r" rtl="1">
              <a:buNone/>
              <a:defRPr/>
            </a:pPr>
            <a:r>
              <a:rPr lang="en-US" sz="2700" dirty="0" smtClean="0">
                <a:cs typeface="B Ferdosi" pitchFamily="2" charset="-78"/>
              </a:rPr>
              <a:t> </a:t>
            </a:r>
            <a:r>
              <a:rPr lang="en-US" sz="2700" b="1" dirty="0" smtClean="0">
                <a:cs typeface="B Ferdosi" pitchFamily="2" charset="-78"/>
              </a:rPr>
              <a:t>.3</a:t>
            </a:r>
            <a:r>
              <a:rPr lang="ar-SA" sz="2700" dirty="0" smtClean="0">
                <a:cs typeface="B Ferdosi" pitchFamily="2" charset="-78"/>
              </a:rPr>
              <a:t>با تأکید بر این اصل که</a:t>
            </a:r>
            <a:r>
              <a:rPr lang="en-US" sz="2700" dirty="0" smtClean="0">
                <a:cs typeface="B Ferdosi" pitchFamily="2" charset="-78"/>
              </a:rPr>
              <a:t> </a:t>
            </a:r>
            <a:r>
              <a:rPr lang="en-US" sz="3200" dirty="0" smtClean="0">
                <a:solidFill>
                  <a:srgbClr val="002060"/>
                </a:solidFill>
                <a:cs typeface="B Ferdosi" pitchFamily="2" charset="-78"/>
              </a:rPr>
              <a:t>    </a:t>
            </a:r>
            <a:r>
              <a:rPr lang="ar-SA" sz="3200" dirty="0" smtClean="0">
                <a:solidFill>
                  <a:srgbClr val="002060"/>
                </a:solidFill>
                <a:cs typeface="B Ferdosi" pitchFamily="2" charset="-78"/>
              </a:rPr>
              <a:t>هر فردی به تنهایی پاسخگوی عمل خویش است</a:t>
            </a:r>
            <a:r>
              <a:rPr lang="ar-SA" sz="2700" dirty="0" smtClean="0">
                <a:cs typeface="B Ferdosi" pitchFamily="2" charset="-78"/>
              </a:rPr>
              <a:t>،</a:t>
            </a:r>
            <a:endParaRPr lang="en-US" sz="2700" dirty="0" smtClean="0">
              <a:cs typeface="B Ferdosi" pitchFamily="2" charset="-78"/>
            </a:endParaRPr>
          </a:p>
          <a:p>
            <a:pPr algn="r" rtl="1">
              <a:buNone/>
              <a:defRPr/>
            </a:pPr>
            <a:r>
              <a:rPr lang="en-US" sz="2700" dirty="0" smtClean="0">
                <a:cs typeface="B Ferdosi" pitchFamily="2" charset="-78"/>
              </a:rPr>
              <a:t>  </a:t>
            </a:r>
            <a:r>
              <a:rPr lang="en-US" sz="2700" b="1" dirty="0" smtClean="0">
                <a:cs typeface="B Ferdosi" pitchFamily="2" charset="-78"/>
              </a:rPr>
              <a:t>.4</a:t>
            </a:r>
            <a:r>
              <a:rPr lang="ar-SA" sz="2700" dirty="0" smtClean="0">
                <a:cs typeface="B Ferdosi" pitchFamily="2" charset="-78"/>
              </a:rPr>
              <a:t>دارای </a:t>
            </a:r>
            <a:r>
              <a:rPr lang="ar-SA" sz="2700" b="1" dirty="0" smtClean="0">
                <a:cs typeface="B Ferdosi" pitchFamily="2" charset="-78"/>
              </a:rPr>
              <a:t>سابقه ای طولانی</a:t>
            </a:r>
            <a:r>
              <a:rPr lang="ar-SA" sz="2700" dirty="0" smtClean="0">
                <a:cs typeface="B Ferdosi" pitchFamily="2" charset="-78"/>
              </a:rPr>
              <a:t> در دنیای طبابت می باشد. </a:t>
            </a:r>
            <a:endParaRPr lang="en-US" sz="2700" dirty="0" smtClean="0">
              <a:cs typeface="B Ferdosi" pitchFamily="2" charset="-78"/>
            </a:endParaRPr>
          </a:p>
          <a:p>
            <a:pPr lvl="1" algn="ctr" rtl="1">
              <a:buNone/>
              <a:defRPr/>
            </a:pPr>
            <a:r>
              <a:rPr lang="ar-SA" sz="3200" dirty="0" smtClean="0">
                <a:solidFill>
                  <a:srgbClr val="002060"/>
                </a:solidFill>
                <a:cs typeface="B Ferdosi" pitchFamily="2" charset="-78"/>
              </a:rPr>
              <a:t>بر اساس چنین استدلالی، در صورت وقوع خطا در یک عمل جراحی، بدون در نظر گرفتن علل و عوامل زمینه ای آن، تنها فرد پاسخگو جراح و در صورت رخ دادن هر گونه اشتباه در مصرف داروی بیماران تنها کسی که مؤاخذه می شود، پرستار خواهد بود</a:t>
            </a:r>
            <a:r>
              <a:rPr lang="ar-SA" sz="2700" dirty="0" smtClean="0">
                <a:solidFill>
                  <a:srgbClr val="C00000"/>
                </a:solidFill>
                <a:cs typeface="B Ferdosi" pitchFamily="2" charset="-78"/>
              </a:rPr>
              <a:t>.</a:t>
            </a:r>
            <a:endParaRPr lang="en-US" sz="2700" dirty="0">
              <a:solidFill>
                <a:srgbClr val="C00000"/>
              </a:solidFill>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a:bodyPr>
          <a:lstStyle/>
          <a:p>
            <a:pPr algn="ctr">
              <a:defRPr/>
            </a:pPr>
            <a:r>
              <a:rPr lang="fa-IR" sz="3600" dirty="0" smtClean="0">
                <a:cs typeface="B Titr" pitchFamily="2" charset="-78"/>
              </a:rPr>
              <a:t>ادامه رویکرد فردی:</a:t>
            </a:r>
            <a:endParaRPr lang="en-US" sz="3600" dirty="0">
              <a:cs typeface="B Titr" pitchFamily="2" charset="-78"/>
            </a:endParaRPr>
          </a:p>
        </p:txBody>
      </p:sp>
      <p:sp>
        <p:nvSpPr>
          <p:cNvPr id="3" name="Content Placeholder 2"/>
          <p:cNvSpPr>
            <a:spLocks noGrp="1"/>
          </p:cNvSpPr>
          <p:nvPr>
            <p:ph idx="1"/>
          </p:nvPr>
        </p:nvSpPr>
        <p:spPr/>
        <p:txBody>
          <a:bodyPr>
            <a:normAutofit lnSpcReduction="10000"/>
          </a:bodyPr>
          <a:lstStyle/>
          <a:p>
            <a:pPr algn="r" rtl="1">
              <a:buNone/>
              <a:defRPr/>
            </a:pPr>
            <a:r>
              <a:rPr lang="en-US" sz="3600" dirty="0" smtClean="0">
                <a:cs typeface="B Ferdosi" pitchFamily="2" charset="-78"/>
              </a:rPr>
              <a:t> </a:t>
            </a:r>
            <a:r>
              <a:rPr lang="en-US" sz="3600" b="1" dirty="0" smtClean="0">
                <a:cs typeface="B Ferdosi" pitchFamily="2" charset="-78"/>
              </a:rPr>
              <a:t>.5</a:t>
            </a:r>
            <a:r>
              <a:rPr lang="ar-SA" sz="3600" dirty="0" smtClean="0">
                <a:cs typeface="B Ferdosi" pitchFamily="2" charset="-78"/>
              </a:rPr>
              <a:t>تمامی تلاش ها برای کاهش خطا بر افراد و اقدام اشتباه صورت گرفته متمرکز است </a:t>
            </a:r>
            <a:endParaRPr lang="en-US" sz="3600" dirty="0" smtClean="0">
              <a:cs typeface="B Ferdosi" pitchFamily="2" charset="-78"/>
            </a:endParaRPr>
          </a:p>
          <a:p>
            <a:pPr marL="342900" lvl="1" indent="-342900" algn="r" rtl="1">
              <a:buClr>
                <a:schemeClr val="hlink"/>
              </a:buClr>
              <a:buNone/>
              <a:defRPr/>
            </a:pPr>
            <a:r>
              <a:rPr lang="en-US" sz="3600" dirty="0" smtClean="0">
                <a:cs typeface="B Ferdosi" pitchFamily="2" charset="-78"/>
              </a:rPr>
              <a:t> </a:t>
            </a:r>
            <a:r>
              <a:rPr lang="en-US" sz="3600" b="1" dirty="0" smtClean="0">
                <a:cs typeface="B Ferdosi" pitchFamily="2" charset="-78"/>
              </a:rPr>
              <a:t>.6</a:t>
            </a:r>
            <a:r>
              <a:rPr lang="ar-SA" sz="3600" dirty="0" smtClean="0">
                <a:cs typeface="B Ferdosi" pitchFamily="2" charset="-78"/>
              </a:rPr>
              <a:t>برای بهبود عملکرد افراد از روش هایی مانند </a:t>
            </a:r>
            <a:r>
              <a:rPr lang="fa-IR" sz="3600" dirty="0" smtClean="0">
                <a:cs typeface="B Ferdosi" pitchFamily="2" charset="-78"/>
              </a:rPr>
              <a:t>ذیل </a:t>
            </a:r>
            <a:r>
              <a:rPr lang="ar-SA" sz="3600" b="1" dirty="0" smtClean="0">
                <a:cs typeface="B Ferdosi" pitchFamily="2" charset="-78"/>
              </a:rPr>
              <a:t>برای فرد خطاکار</a:t>
            </a:r>
            <a:r>
              <a:rPr lang="ar-SA" sz="3600" dirty="0" smtClean="0">
                <a:cs typeface="B Ferdosi" pitchFamily="2" charset="-78"/>
              </a:rPr>
              <a:t>، استفاده می شود.</a:t>
            </a:r>
            <a:endParaRPr lang="en-US" sz="3600" dirty="0" smtClean="0">
              <a:cs typeface="B Ferdosi" pitchFamily="2" charset="-78"/>
            </a:endParaRPr>
          </a:p>
          <a:p>
            <a:pPr lvl="1" algn="r" rtl="1">
              <a:buNone/>
              <a:defRPr/>
            </a:pPr>
            <a:r>
              <a:rPr lang="ar-SA" sz="3200" dirty="0" smtClean="0">
                <a:solidFill>
                  <a:srgbClr val="002060"/>
                </a:solidFill>
                <a:cs typeface="B Ferdosi" pitchFamily="2" charset="-78"/>
              </a:rPr>
              <a:t>آموزش اجباری، </a:t>
            </a:r>
            <a:endParaRPr lang="en-US" sz="3200" dirty="0" smtClean="0">
              <a:solidFill>
                <a:srgbClr val="002060"/>
              </a:solidFill>
              <a:cs typeface="B Ferdosi" pitchFamily="2" charset="-78"/>
            </a:endParaRPr>
          </a:p>
          <a:p>
            <a:pPr lvl="1" algn="r" rtl="1">
              <a:buNone/>
              <a:defRPr/>
            </a:pPr>
            <a:r>
              <a:rPr lang="ar-SA" sz="3200" dirty="0" smtClean="0">
                <a:solidFill>
                  <a:srgbClr val="002060"/>
                </a:solidFill>
                <a:cs typeface="B Ferdosi" pitchFamily="2" charset="-78"/>
              </a:rPr>
              <a:t>هشدار، </a:t>
            </a:r>
            <a:endParaRPr lang="en-US" sz="3200" dirty="0" smtClean="0">
              <a:solidFill>
                <a:srgbClr val="002060"/>
              </a:solidFill>
              <a:cs typeface="B Ferdosi" pitchFamily="2" charset="-78"/>
            </a:endParaRPr>
          </a:p>
          <a:p>
            <a:pPr lvl="1" algn="r" rtl="1">
              <a:buNone/>
              <a:defRPr/>
            </a:pPr>
            <a:r>
              <a:rPr lang="ar-SA" sz="3200" dirty="0" smtClean="0">
                <a:solidFill>
                  <a:srgbClr val="002060"/>
                </a:solidFill>
                <a:cs typeface="B Ferdosi" pitchFamily="2" charset="-78"/>
              </a:rPr>
              <a:t>وضع قوانین و </a:t>
            </a:r>
            <a:endParaRPr lang="en-US" sz="3200" dirty="0" smtClean="0">
              <a:solidFill>
                <a:srgbClr val="002060"/>
              </a:solidFill>
              <a:cs typeface="B Ferdosi" pitchFamily="2" charset="-78"/>
            </a:endParaRPr>
          </a:p>
          <a:p>
            <a:pPr lvl="1" algn="r" rtl="1">
              <a:buNone/>
              <a:defRPr/>
            </a:pPr>
            <a:r>
              <a:rPr lang="ar-SA" sz="3200" dirty="0" smtClean="0">
                <a:solidFill>
                  <a:srgbClr val="002060"/>
                </a:solidFill>
                <a:cs typeface="B Ferdosi" pitchFamily="2" charset="-78"/>
              </a:rPr>
              <a:t>تعیین مجازات </a:t>
            </a:r>
            <a:endParaRPr lang="en-US" sz="3200" dirty="0" smtClean="0">
              <a:solidFill>
                <a:srgbClr val="002060"/>
              </a:solidFill>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cs typeface="B Titr" pitchFamily="2" charset="-78"/>
              </a:rPr>
              <a:t>  تعریف خطای پزشکی </a:t>
            </a:r>
            <a:endParaRPr lang="fa-IR" dirty="0">
              <a:cs typeface="B Titr" pitchFamily="2" charset="-78"/>
            </a:endParaRPr>
          </a:p>
        </p:txBody>
      </p:sp>
      <p:sp>
        <p:nvSpPr>
          <p:cNvPr id="2" name="Content Placeholder 1"/>
          <p:cNvSpPr>
            <a:spLocks noGrp="1"/>
          </p:cNvSpPr>
          <p:nvPr>
            <p:ph idx="1"/>
          </p:nvPr>
        </p:nvSpPr>
        <p:spPr/>
        <p:txBody>
          <a:bodyPr>
            <a:normAutofit/>
          </a:bodyPr>
          <a:lstStyle/>
          <a:p>
            <a:pPr algn="just" rtl="0">
              <a:buNone/>
            </a:pPr>
            <a:r>
              <a:rPr lang="en-US" dirty="0" smtClean="0">
                <a:cs typeface="B Ferdosi" pitchFamily="2" charset="-78"/>
              </a:rPr>
              <a:t> </a:t>
            </a:r>
          </a:p>
          <a:p>
            <a:pPr algn="just"/>
            <a:r>
              <a:rPr lang="fa-IR" dirty="0" smtClean="0">
                <a:cs typeface="B Ferdosi" pitchFamily="2" charset="-78"/>
              </a:rPr>
              <a:t>خطا ها یا اشتباهاتی که توسط گروه پزشکی رخ میدهد و می توانند منجر به آسیب به بیمار گردند ، این خطاها شامل  اشتباهات تشخیصی، اشتباهات در تجویز دارو و روشهای درمانی، تداخلات دارویی ، اشتباه در پروسیجر جراحی ، اشتباه در استفاده از فنآوری و تجهیزات ، اشتباه در تفسیر تستهای پاراکلینیک  میباشند.</a:t>
            </a:r>
          </a:p>
          <a:p>
            <a:pPr algn="just"/>
            <a:endParaRPr lang="fa-IR" dirty="0" smtClean="0">
              <a:cs typeface="B Ferdosi" pitchFamily="2" charset="-78"/>
            </a:endParaRPr>
          </a:p>
          <a:p>
            <a:pPr algn="just"/>
            <a:r>
              <a:rPr lang="fa-IR" dirty="0" smtClean="0">
                <a:cs typeface="B Ferdosi" pitchFamily="2" charset="-78"/>
              </a:rPr>
              <a:t>خطاهای پزشکی از </a:t>
            </a:r>
            <a:r>
              <a:rPr lang="en-US" dirty="0" smtClean="0">
                <a:cs typeface="B Ferdosi" pitchFamily="2" charset="-78"/>
              </a:rPr>
              <a:t>Malpractice</a:t>
            </a:r>
            <a:r>
              <a:rPr lang="fa-IR" dirty="0" smtClean="0">
                <a:cs typeface="B Ferdosi" pitchFamily="2" charset="-78"/>
              </a:rPr>
              <a:t> متفاوت اند  چرا خطا حادثه یا اشتباه علیرغم حسن نیت است  ولی در</a:t>
            </a:r>
            <a:r>
              <a:rPr lang="en-US" dirty="0" smtClean="0">
                <a:cs typeface="B Ferdosi" pitchFamily="2" charset="-78"/>
              </a:rPr>
              <a:t>Malpractice</a:t>
            </a:r>
            <a:r>
              <a:rPr lang="fa-IR" dirty="0" smtClean="0">
                <a:cs typeface="B Ferdosi" pitchFamily="2" charset="-78"/>
              </a:rPr>
              <a:t>  قصور و جهل سزاوار سرزنش با یا بدون  قصد مجرمانه رخ داده است.</a:t>
            </a:r>
          </a:p>
          <a:p>
            <a:pPr algn="just">
              <a:buNone/>
            </a:pPr>
            <a:endParaRPr lang="fa-IR" dirty="0" smtClean="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7972452" cy="1061294"/>
          </a:xfrm>
        </p:spPr>
        <p:txBody>
          <a:bodyPr>
            <a:normAutofit/>
          </a:bodyPr>
          <a:lstStyle/>
          <a:p>
            <a:pPr algn="r">
              <a:defRPr/>
            </a:pPr>
            <a:r>
              <a:rPr lang="ar-SA" sz="4000" dirty="0" smtClean="0">
                <a:cs typeface="B Titr" pitchFamily="2" charset="-78"/>
              </a:rPr>
              <a:t>2- رویکرد سیستمی</a:t>
            </a:r>
            <a:r>
              <a:rPr lang="fa-IR" sz="4000" dirty="0" smtClean="0">
                <a:cs typeface="B Titr" pitchFamily="2" charset="-78"/>
              </a:rPr>
              <a:t>   </a:t>
            </a:r>
            <a:r>
              <a:rPr lang="ar-SA" sz="4000" dirty="0" smtClean="0">
                <a:cs typeface="B Titr" pitchFamily="2" charset="-78"/>
              </a:rPr>
              <a:t>:</a:t>
            </a:r>
            <a:r>
              <a:rPr lang="en-US" sz="4000" dirty="0" smtClean="0">
                <a:cs typeface="B Titr" pitchFamily="2" charset="-78"/>
              </a:rPr>
              <a:t> System Approach</a:t>
            </a:r>
            <a:endParaRPr lang="en-US" sz="4000" dirty="0">
              <a:cs typeface="B Titr" pitchFamily="2" charset="-78"/>
            </a:endParaRPr>
          </a:p>
        </p:txBody>
      </p:sp>
      <p:sp>
        <p:nvSpPr>
          <p:cNvPr id="3" name="Content Placeholder 2"/>
          <p:cNvSpPr>
            <a:spLocks noGrp="1"/>
          </p:cNvSpPr>
          <p:nvPr>
            <p:ph idx="1"/>
          </p:nvPr>
        </p:nvSpPr>
        <p:spPr>
          <a:xfrm>
            <a:off x="457200" y="2143116"/>
            <a:ext cx="7972452" cy="4181484"/>
          </a:xfrm>
        </p:spPr>
        <p:txBody>
          <a:bodyPr>
            <a:normAutofit lnSpcReduction="10000"/>
          </a:bodyPr>
          <a:lstStyle/>
          <a:p>
            <a:pPr algn="r" rtl="1">
              <a:defRPr/>
            </a:pPr>
            <a:r>
              <a:rPr lang="ar-SA" sz="3200" dirty="0" smtClean="0">
                <a:cs typeface="B Ferdosi" pitchFamily="2" charset="-78"/>
              </a:rPr>
              <a:t>در این رویکرد به جای سرزنش افراد خطاکار، به </a:t>
            </a:r>
            <a:r>
              <a:rPr lang="ar-SA" sz="3200" b="1" dirty="0" smtClean="0">
                <a:cs typeface="B Ferdosi" pitchFamily="2" charset="-78"/>
              </a:rPr>
              <a:t>خطاها به عنوان پدیده هایی اجتناب ناپذیر که می توان از آنها جهت ارتقاء عملکرد سیستم بهره برد</a:t>
            </a:r>
            <a:r>
              <a:rPr lang="ar-SA" sz="3200" dirty="0" smtClean="0">
                <a:cs typeface="B Ferdosi" pitchFamily="2" charset="-78"/>
              </a:rPr>
              <a:t>، نگریسته می شود. </a:t>
            </a:r>
            <a:endParaRPr lang="en-US" sz="3200" dirty="0" smtClean="0">
              <a:cs typeface="B Ferdosi" pitchFamily="2" charset="-78"/>
            </a:endParaRPr>
          </a:p>
          <a:p>
            <a:pPr algn="r" rtl="1">
              <a:defRPr/>
            </a:pPr>
            <a:r>
              <a:rPr lang="ar-SA" sz="3200" b="1" dirty="0" smtClean="0">
                <a:cs typeface="B Ferdosi" pitchFamily="2" charset="-78"/>
              </a:rPr>
              <a:t>بر خلاف رویکرد فردی</a:t>
            </a:r>
            <a:r>
              <a:rPr lang="ar-SA" sz="3200" dirty="0" smtClean="0">
                <a:cs typeface="B Ferdosi" pitchFamily="2" charset="-78"/>
              </a:rPr>
              <a:t> به خطا که منحصر به یافتن فرد خطاکار و مجازات وی می باشد، رویکرد سیستمی </a:t>
            </a:r>
            <a:r>
              <a:rPr lang="ar-SA" sz="3200" b="1" dirty="0" smtClean="0">
                <a:cs typeface="B Ferdosi" pitchFamily="2" charset="-78"/>
              </a:rPr>
              <a:t>کوششی در جهت تغییر سیستم</a:t>
            </a:r>
            <a:r>
              <a:rPr lang="ar-SA" sz="3200" dirty="0" smtClean="0">
                <a:cs typeface="B Ferdosi" pitchFamily="2" charset="-78"/>
              </a:rPr>
              <a:t> به گونه ای است که احتمال وقوع خطا در آن کم شود. </a:t>
            </a:r>
            <a:endParaRPr lang="en-US" sz="3200" dirty="0" smtClean="0">
              <a:cs typeface="B Ferdosi" pitchFamily="2" charset="-78"/>
            </a:endParaRPr>
          </a:p>
          <a:p>
            <a:pPr algn="r" rtl="1">
              <a:defRPr/>
            </a:pPr>
            <a:r>
              <a:rPr lang="ar-SA" sz="3200" dirty="0" smtClean="0">
                <a:cs typeface="B Ferdosi" pitchFamily="2" charset="-78"/>
              </a:rPr>
              <a:t>برای این منظور، باید به </a:t>
            </a:r>
            <a:r>
              <a:rPr lang="ar-SA" sz="3200" b="1" dirty="0" smtClean="0">
                <a:cs typeface="B Ferdosi" pitchFamily="2" charset="-78"/>
              </a:rPr>
              <a:t>بررسی و تحلیل عوامل زمینه ای تأثیر گذار بر پیدایش خطا در داخل سیستم</a:t>
            </a:r>
            <a:r>
              <a:rPr lang="ar-SA" sz="3200" dirty="0" smtClean="0">
                <a:cs typeface="B Ferdosi" pitchFamily="2" charset="-78"/>
              </a:rPr>
              <a:t> پرداخت.</a:t>
            </a:r>
            <a:endParaRPr lang="en-US" sz="3200"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r">
              <a:defRPr/>
            </a:pPr>
            <a:r>
              <a:rPr lang="en-US" sz="3400" dirty="0" smtClean="0">
                <a:cs typeface="B Titr" pitchFamily="2" charset="-78"/>
              </a:rPr>
              <a:t>       Swiss Cheese Model</a:t>
            </a:r>
            <a:r>
              <a:rPr lang="fa-IR" sz="3400" dirty="0" smtClean="0">
                <a:cs typeface="B Titr" pitchFamily="2" charset="-78"/>
              </a:rPr>
              <a:t> مدل پنيرسوئيسي </a:t>
            </a:r>
            <a:r>
              <a:rPr lang="fa-IR" dirty="0" smtClean="0">
                <a:cs typeface="B Titr" pitchFamily="2" charset="-78"/>
              </a:rPr>
              <a:t/>
            </a:r>
            <a:br>
              <a:rPr lang="fa-IR" dirty="0" smtClean="0">
                <a:cs typeface="B Titr" pitchFamily="2" charset="-78"/>
              </a:rPr>
            </a:br>
            <a:endParaRPr lang="en-US" sz="2400" dirty="0">
              <a:cs typeface="B Titr" pitchFamily="2" charset="-78"/>
            </a:endParaRPr>
          </a:p>
        </p:txBody>
      </p:sp>
      <p:sp>
        <p:nvSpPr>
          <p:cNvPr id="3" name="Content Placeholder 2"/>
          <p:cNvSpPr>
            <a:spLocks noGrp="1"/>
          </p:cNvSpPr>
          <p:nvPr>
            <p:ph idx="1"/>
          </p:nvPr>
        </p:nvSpPr>
        <p:spPr>
          <a:xfrm>
            <a:off x="0" y="914400"/>
            <a:ext cx="9144000" cy="4525963"/>
          </a:xfrm>
        </p:spPr>
        <p:txBody>
          <a:bodyPr>
            <a:noAutofit/>
          </a:bodyPr>
          <a:lstStyle/>
          <a:p>
            <a:pPr algn="r" rtl="1">
              <a:defRPr/>
            </a:pPr>
            <a:r>
              <a:rPr lang="ar-SA" sz="3200" dirty="0" smtClean="0">
                <a:cs typeface="B Ferdosi" pitchFamily="2" charset="-78"/>
              </a:rPr>
              <a:t>درون </a:t>
            </a:r>
            <a:r>
              <a:rPr lang="ar-SA" sz="3200" b="1" dirty="0" smtClean="0">
                <a:cs typeface="B Ferdosi" pitchFamily="2" charset="-78"/>
              </a:rPr>
              <a:t>هر سیستم، نواقص متعددی</a:t>
            </a:r>
            <a:r>
              <a:rPr lang="ar-SA" sz="3200" dirty="0" smtClean="0">
                <a:cs typeface="B Ferdosi" pitchFamily="2" charset="-78"/>
              </a:rPr>
              <a:t> وجود دارد </a:t>
            </a:r>
            <a:r>
              <a:rPr lang="ar-SA" sz="3200" b="1" dirty="0" smtClean="0">
                <a:cs typeface="B Ferdosi" pitchFamily="2" charset="-78"/>
              </a:rPr>
              <a:t>ولی</a:t>
            </a:r>
            <a:r>
              <a:rPr lang="ar-SA" sz="3200" dirty="0" smtClean="0">
                <a:cs typeface="B Ferdosi" pitchFamily="2" charset="-78"/>
              </a:rPr>
              <a:t> این نواقص </a:t>
            </a:r>
            <a:r>
              <a:rPr lang="ar-SA" sz="3200" b="1" dirty="0" smtClean="0">
                <a:cs typeface="B Ferdosi" pitchFamily="2" charset="-78"/>
              </a:rPr>
              <a:t>همیشه منجر به بروز خطا نمی شوند</a:t>
            </a:r>
            <a:r>
              <a:rPr lang="ar-SA" sz="3200" dirty="0" smtClean="0">
                <a:cs typeface="B Ferdosi" pitchFamily="2" charset="-78"/>
              </a:rPr>
              <a:t>. </a:t>
            </a:r>
            <a:endParaRPr lang="en-US" sz="3200" dirty="0" smtClean="0">
              <a:cs typeface="B Ferdosi" pitchFamily="2" charset="-78"/>
            </a:endParaRPr>
          </a:p>
          <a:p>
            <a:pPr algn="r" rtl="1">
              <a:defRPr/>
            </a:pPr>
            <a:r>
              <a:rPr lang="ar-SA" sz="3200" dirty="0" smtClean="0">
                <a:cs typeface="B Ferdosi" pitchFamily="2" charset="-78"/>
              </a:rPr>
              <a:t>بلکه </a:t>
            </a:r>
            <a:r>
              <a:rPr lang="ar-SA" sz="3200" b="1" dirty="0" smtClean="0">
                <a:cs typeface="B Ferdosi" pitchFamily="2" charset="-78"/>
              </a:rPr>
              <a:t>خطا تنها زمانی روی می دهد که</a:t>
            </a:r>
            <a:r>
              <a:rPr lang="fa-IR" sz="3200" b="1" dirty="0" smtClean="0">
                <a:cs typeface="B Ferdosi" pitchFamily="2" charset="-78"/>
              </a:rPr>
              <a:t>:</a:t>
            </a:r>
            <a:r>
              <a:rPr lang="ar-SA" sz="3200" b="1" dirty="0" smtClean="0">
                <a:cs typeface="B Ferdosi" pitchFamily="2" charset="-78"/>
              </a:rPr>
              <a:t> نقص های موجود در قسمت های مختلف سیستم، به صورت پیش بینی نشده و هم زمان با یکدیگر رخ دهند و زنجیره ای از این نواقص منجر به پیدایش یک</a:t>
            </a:r>
            <a:r>
              <a:rPr lang="ar-SA" sz="3200" dirty="0" smtClean="0">
                <a:cs typeface="B Ferdosi" pitchFamily="2" charset="-78"/>
              </a:rPr>
              <a:t> </a:t>
            </a:r>
            <a:r>
              <a:rPr lang="ar-SA" sz="3200" b="1" dirty="0" smtClean="0">
                <a:cs typeface="B Ferdosi" pitchFamily="2" charset="-78"/>
              </a:rPr>
              <a:t>حادثه</a:t>
            </a:r>
            <a:r>
              <a:rPr lang="ar-SA" sz="3200" dirty="0" smtClean="0">
                <a:cs typeface="B Ferdosi" pitchFamily="2" charset="-78"/>
              </a:rPr>
              <a:t> شوند. </a:t>
            </a:r>
            <a:endParaRPr lang="en-US" sz="3200" dirty="0" smtClean="0">
              <a:cs typeface="B Ferdosi" pitchFamily="2" charset="-78"/>
            </a:endParaRPr>
          </a:p>
          <a:p>
            <a:pPr algn="r" rtl="1">
              <a:defRPr/>
            </a:pPr>
            <a:r>
              <a:rPr lang="ar-SA" sz="3200" dirty="0" smtClean="0">
                <a:cs typeface="B Ferdosi" pitchFamily="2" charset="-78"/>
              </a:rPr>
              <a:t>در واقع، </a:t>
            </a:r>
            <a:r>
              <a:rPr lang="ar-SA" sz="3200" b="1" dirty="0" smtClean="0">
                <a:cs typeface="B Ferdosi" pitchFamily="2" charset="-78"/>
              </a:rPr>
              <a:t>حوادث بزرگ غالباً نتیجه تجمع زنجیره ای از نواقص کوچک ولی متعدد موجود در سیستم</a:t>
            </a:r>
            <a:r>
              <a:rPr lang="ar-SA" sz="3200" dirty="0" smtClean="0">
                <a:cs typeface="B Ferdosi" pitchFamily="2" charset="-78"/>
              </a:rPr>
              <a:t> می باشند که توانسته اند </a:t>
            </a:r>
            <a:r>
              <a:rPr lang="ar-SA" sz="3200" b="1" dirty="0" smtClean="0">
                <a:cs typeface="B Ferdosi" pitchFamily="2" charset="-78"/>
              </a:rPr>
              <a:t>از سدهای دفاعی و تمهیدات امنیتی در نظر گرفته شده، عبور نمایند</a:t>
            </a:r>
            <a:r>
              <a:rPr lang="ar-SA" sz="3200" dirty="0" smtClean="0">
                <a:cs typeface="B Ferdosi" pitchFamily="2" charset="-78"/>
              </a:rPr>
              <a:t>. </a:t>
            </a:r>
            <a:endParaRPr lang="en-US" sz="3200" dirty="0" smtClean="0">
              <a:cs typeface="B Ferdosi" pitchFamily="2" charset="-78"/>
            </a:endParaRPr>
          </a:p>
          <a:p>
            <a:pPr algn="r" rtl="1">
              <a:defRPr/>
            </a:pPr>
            <a:r>
              <a:rPr lang="ar-SA" sz="3200" dirty="0" smtClean="0">
                <a:cs typeface="B Ferdosi" pitchFamily="2" charset="-78"/>
              </a:rPr>
              <a:t>توالی رویدادهای فوق را که بیانگر اثر تجمعی نواقص موجود در سیستم </a:t>
            </a:r>
            <a:r>
              <a:rPr lang="ar-SA" sz="3200" b="1" dirty="0" smtClean="0">
                <a:cs typeface="B Ferdosi" pitchFamily="2" charset="-78"/>
              </a:rPr>
              <a:t>(نقص در عوامل سازمانی، تکنیکی و انسانی)</a:t>
            </a:r>
            <a:r>
              <a:rPr lang="ar-SA" sz="3200" dirty="0" smtClean="0">
                <a:cs typeface="B Ferdosi" pitchFamily="2" charset="-78"/>
              </a:rPr>
              <a:t> در ایجاد انواع خطا می باشد به </a:t>
            </a:r>
            <a:r>
              <a:rPr lang="ar-SA" sz="3200" b="1" dirty="0" smtClean="0">
                <a:cs typeface="B Ferdosi" pitchFamily="2" charset="-78"/>
              </a:rPr>
              <a:t>مدل پنیر سوئیسی</a:t>
            </a:r>
            <a:r>
              <a:rPr lang="ar-SA" sz="3200" dirty="0" smtClean="0">
                <a:cs typeface="B Ferdosi" pitchFamily="2" charset="-78"/>
              </a:rPr>
              <a:t> تشبیه کرده اند.</a:t>
            </a:r>
            <a:endParaRPr lang="en-US" sz="3200" dirty="0" smtClean="0">
              <a:cs typeface="B Ferdosi" pitchFamily="2" charset="-78"/>
            </a:endParaRPr>
          </a:p>
          <a:p>
            <a:pPr>
              <a:defRPr/>
            </a:pPr>
            <a:endParaRPr lang="en-US" sz="3200"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0" y="0"/>
            <a:ext cx="9144000" cy="6858000"/>
          </a:xfrm>
          <a:prstGeom prst="rect">
            <a:avLst/>
          </a:prstGeom>
          <a:solidFill>
            <a:srgbClr val="0000FF"/>
          </a:solidFill>
          <a:ln w="9525">
            <a:solidFill>
              <a:schemeClr val="tx1"/>
            </a:solidFill>
            <a:miter lim="800000"/>
            <a:headEnd/>
            <a:tailEnd/>
          </a:ln>
          <a:effectLst/>
        </p:spPr>
        <p:txBody>
          <a:bodyPr wrap="none" anchor="ctr"/>
          <a:lstStyle/>
          <a:p>
            <a:pPr algn="ctr" eaLnBrk="1" hangingPunct="1"/>
            <a:endParaRPr lang="en-GB" sz="2800">
              <a:latin typeface="Arial" charset="0"/>
            </a:endParaRPr>
          </a:p>
        </p:txBody>
      </p:sp>
      <p:grpSp>
        <p:nvGrpSpPr>
          <p:cNvPr id="2" name="Group 3"/>
          <p:cNvGrpSpPr>
            <a:grpSpLocks/>
          </p:cNvGrpSpPr>
          <p:nvPr/>
        </p:nvGrpSpPr>
        <p:grpSpPr bwMode="auto">
          <a:xfrm rot="-646923">
            <a:off x="7812088" y="5692775"/>
            <a:ext cx="1168400" cy="1165225"/>
            <a:chOff x="3662" y="2915"/>
            <a:chExt cx="814" cy="850"/>
          </a:xfrm>
        </p:grpSpPr>
        <p:sp>
          <p:nvSpPr>
            <p:cNvPr id="211972" name="Oval 4"/>
            <p:cNvSpPr>
              <a:spLocks noChangeArrowheads="1"/>
            </p:cNvSpPr>
            <p:nvPr/>
          </p:nvSpPr>
          <p:spPr bwMode="auto">
            <a:xfrm>
              <a:off x="3662" y="2915"/>
              <a:ext cx="814" cy="85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11973" name="Oval 5"/>
            <p:cNvSpPr>
              <a:spLocks noChangeArrowheads="1"/>
            </p:cNvSpPr>
            <p:nvPr/>
          </p:nvSpPr>
          <p:spPr bwMode="auto">
            <a:xfrm>
              <a:off x="3740" y="2995"/>
              <a:ext cx="667" cy="69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11974" name="Oval 6"/>
            <p:cNvSpPr>
              <a:spLocks noChangeArrowheads="1"/>
            </p:cNvSpPr>
            <p:nvPr/>
          </p:nvSpPr>
          <p:spPr bwMode="auto">
            <a:xfrm>
              <a:off x="3820" y="3077"/>
              <a:ext cx="510" cy="529"/>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211975" name="Oval 7"/>
            <p:cNvSpPr>
              <a:spLocks noChangeArrowheads="1"/>
            </p:cNvSpPr>
            <p:nvPr/>
          </p:nvSpPr>
          <p:spPr bwMode="auto">
            <a:xfrm>
              <a:off x="3915" y="3177"/>
              <a:ext cx="318" cy="332"/>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211976" name="Oval 8"/>
            <p:cNvSpPr>
              <a:spLocks noChangeArrowheads="1"/>
            </p:cNvSpPr>
            <p:nvPr/>
          </p:nvSpPr>
          <p:spPr bwMode="auto">
            <a:xfrm>
              <a:off x="4002" y="3262"/>
              <a:ext cx="140" cy="152"/>
            </a:xfrm>
            <a:prstGeom prst="ellipse">
              <a:avLst/>
            </a:prstGeom>
            <a:solidFill>
              <a:srgbClr val="FFFF66"/>
            </a:solidFill>
            <a:ln w="9525">
              <a:solidFill>
                <a:schemeClr val="tx1"/>
              </a:solidFill>
              <a:round/>
              <a:headEnd/>
              <a:tailEnd/>
            </a:ln>
            <a:effectLst/>
          </p:spPr>
          <p:txBody>
            <a:bodyPr wrap="none" anchor="ctr"/>
            <a:lstStyle/>
            <a:p>
              <a:endParaRPr lang="en-US"/>
            </a:p>
          </p:txBody>
        </p:sp>
      </p:grpSp>
      <p:graphicFrame>
        <p:nvGraphicFramePr>
          <p:cNvPr id="211978" name="Object 10"/>
          <p:cNvGraphicFramePr>
            <a:graphicFrameLocks noChangeAspect="1"/>
          </p:cNvGraphicFramePr>
          <p:nvPr>
            <p:ph sz="quarter" idx="1"/>
          </p:nvPr>
        </p:nvGraphicFramePr>
        <p:xfrm>
          <a:off x="1855788" y="3486150"/>
          <a:ext cx="1304925" cy="1512888"/>
        </p:xfrm>
        <a:graphic>
          <a:graphicData uri="http://schemas.openxmlformats.org/presentationml/2006/ole">
            <p:oleObj spid="_x0000_s1027" name="Bitmap Image" r:id="rId4" imgW="1883880" imgH="2183760" progId="PBrush">
              <p:embed/>
            </p:oleObj>
          </a:graphicData>
        </a:graphic>
      </p:graphicFrame>
      <p:graphicFrame>
        <p:nvGraphicFramePr>
          <p:cNvPr id="211977" name="Object 9"/>
          <p:cNvGraphicFramePr>
            <a:graphicFrameLocks noChangeAspect="1"/>
          </p:cNvGraphicFramePr>
          <p:nvPr>
            <p:ph sz="quarter" idx="2"/>
          </p:nvPr>
        </p:nvGraphicFramePr>
        <p:xfrm>
          <a:off x="611188" y="3429000"/>
          <a:ext cx="1208087" cy="1320800"/>
        </p:xfrm>
        <a:graphic>
          <a:graphicData uri="http://schemas.openxmlformats.org/presentationml/2006/ole">
            <p:oleObj spid="_x0000_s1026" name="Bitmap Image" r:id="rId5" imgW="1724266" imgH="1886213" progId="PBrush">
              <p:embed/>
            </p:oleObj>
          </a:graphicData>
        </a:graphic>
      </p:graphicFrame>
      <p:sp>
        <p:nvSpPr>
          <p:cNvPr id="211979" name="Line 11"/>
          <p:cNvSpPr>
            <a:spLocks noChangeShapeType="1"/>
          </p:cNvSpPr>
          <p:nvPr/>
        </p:nvSpPr>
        <p:spPr bwMode="auto">
          <a:xfrm>
            <a:off x="3995738" y="5084763"/>
            <a:ext cx="1008062" cy="288925"/>
          </a:xfrm>
          <a:prstGeom prst="line">
            <a:avLst/>
          </a:prstGeom>
          <a:noFill/>
          <a:ln w="127000">
            <a:solidFill>
              <a:srgbClr val="FF3300"/>
            </a:solidFill>
            <a:round/>
            <a:headEnd/>
            <a:tailEnd/>
          </a:ln>
          <a:effectLst/>
        </p:spPr>
        <p:txBody>
          <a:bodyPr/>
          <a:lstStyle/>
          <a:p>
            <a:endParaRPr lang="en-US"/>
          </a:p>
        </p:txBody>
      </p:sp>
      <p:sp>
        <p:nvSpPr>
          <p:cNvPr id="211980" name="Line 12"/>
          <p:cNvSpPr>
            <a:spLocks noChangeShapeType="1"/>
          </p:cNvSpPr>
          <p:nvPr/>
        </p:nvSpPr>
        <p:spPr bwMode="auto">
          <a:xfrm>
            <a:off x="5724525" y="5589588"/>
            <a:ext cx="1871663" cy="576262"/>
          </a:xfrm>
          <a:prstGeom prst="line">
            <a:avLst/>
          </a:prstGeom>
          <a:noFill/>
          <a:ln w="127000">
            <a:solidFill>
              <a:srgbClr val="FF3300"/>
            </a:solidFill>
            <a:round/>
            <a:headEnd/>
            <a:tailEnd type="triangle" w="med" len="med"/>
          </a:ln>
          <a:effectLst/>
        </p:spPr>
        <p:txBody>
          <a:bodyPr/>
          <a:lstStyle/>
          <a:p>
            <a:endParaRPr lang="en-US"/>
          </a:p>
        </p:txBody>
      </p:sp>
      <p:sp>
        <p:nvSpPr>
          <p:cNvPr id="211981" name="Line 13"/>
          <p:cNvSpPr>
            <a:spLocks noChangeShapeType="1"/>
          </p:cNvSpPr>
          <p:nvPr/>
        </p:nvSpPr>
        <p:spPr bwMode="auto">
          <a:xfrm>
            <a:off x="2339975" y="4581525"/>
            <a:ext cx="1008063" cy="288925"/>
          </a:xfrm>
          <a:prstGeom prst="line">
            <a:avLst/>
          </a:prstGeom>
          <a:noFill/>
          <a:ln w="107950">
            <a:solidFill>
              <a:srgbClr val="FF3300"/>
            </a:solidFill>
            <a:round/>
            <a:headEnd/>
            <a:tailEnd/>
          </a:ln>
          <a:effectLst/>
        </p:spPr>
        <p:txBody>
          <a:bodyPr/>
          <a:lstStyle/>
          <a:p>
            <a:endParaRPr lang="en-US"/>
          </a:p>
        </p:txBody>
      </p:sp>
      <p:sp>
        <p:nvSpPr>
          <p:cNvPr id="211982" name="Line 14"/>
          <p:cNvSpPr>
            <a:spLocks noChangeShapeType="1"/>
          </p:cNvSpPr>
          <p:nvPr/>
        </p:nvSpPr>
        <p:spPr bwMode="auto">
          <a:xfrm>
            <a:off x="468313" y="4005263"/>
            <a:ext cx="287337" cy="71437"/>
          </a:xfrm>
          <a:prstGeom prst="line">
            <a:avLst/>
          </a:prstGeom>
          <a:noFill/>
          <a:ln w="69850">
            <a:solidFill>
              <a:srgbClr val="FF3300"/>
            </a:solidFill>
            <a:round/>
            <a:headEnd/>
            <a:tailEnd/>
          </a:ln>
          <a:effectLst/>
        </p:spPr>
        <p:txBody>
          <a:bodyPr/>
          <a:lstStyle/>
          <a:p>
            <a:endParaRPr lang="en-US"/>
          </a:p>
        </p:txBody>
      </p:sp>
      <p:sp>
        <p:nvSpPr>
          <p:cNvPr id="211983" name="Line 15"/>
          <p:cNvSpPr>
            <a:spLocks noChangeShapeType="1"/>
          </p:cNvSpPr>
          <p:nvPr/>
        </p:nvSpPr>
        <p:spPr bwMode="auto">
          <a:xfrm>
            <a:off x="1116013" y="4221163"/>
            <a:ext cx="647700" cy="215900"/>
          </a:xfrm>
          <a:prstGeom prst="line">
            <a:avLst/>
          </a:prstGeom>
          <a:noFill/>
          <a:ln w="88900">
            <a:solidFill>
              <a:srgbClr val="FF3300"/>
            </a:solidFill>
            <a:round/>
            <a:headEnd/>
            <a:tailEnd/>
          </a:ln>
          <a:effectLst/>
        </p:spPr>
        <p:txBody>
          <a:bodyPr/>
          <a:lstStyle/>
          <a:p>
            <a:endParaRPr lang="en-US"/>
          </a:p>
        </p:txBody>
      </p:sp>
      <p:sp>
        <p:nvSpPr>
          <p:cNvPr id="211984" name="Text Box 16"/>
          <p:cNvSpPr txBox="1">
            <a:spLocks noChangeArrowheads="1"/>
          </p:cNvSpPr>
          <p:nvPr/>
        </p:nvSpPr>
        <p:spPr bwMode="auto">
          <a:xfrm>
            <a:off x="5003800" y="6491288"/>
            <a:ext cx="3384550" cy="366712"/>
          </a:xfrm>
          <a:prstGeom prst="rect">
            <a:avLst/>
          </a:prstGeom>
          <a:noFill/>
          <a:ln w="9525">
            <a:noFill/>
            <a:miter lim="800000"/>
            <a:headEnd/>
            <a:tailEnd/>
          </a:ln>
          <a:effectLst/>
        </p:spPr>
        <p:txBody>
          <a:bodyPr>
            <a:spAutoFit/>
          </a:bodyPr>
          <a:lstStyle/>
          <a:p>
            <a:pPr algn="ctr">
              <a:spcBef>
                <a:spcPct val="50000"/>
              </a:spcBef>
            </a:pPr>
            <a:r>
              <a:rPr lang="en-GB" sz="1800" b="1" i="1">
                <a:solidFill>
                  <a:srgbClr val="FFFF66"/>
                </a:solidFill>
                <a:effectLst>
                  <a:outerShdw blurRad="38100" dist="38100" dir="2700000" algn="tl">
                    <a:srgbClr val="C0C0C0"/>
                  </a:outerShdw>
                </a:effectLst>
                <a:latin typeface="Arial" charset="0"/>
              </a:rPr>
              <a:t>Patient Safety Incident</a:t>
            </a:r>
            <a:endParaRPr lang="en-GB" i="1">
              <a:solidFill>
                <a:srgbClr val="FFFF66"/>
              </a:solidFill>
              <a:effectLst>
                <a:outerShdw blurRad="38100" dist="38100" dir="2700000" algn="tl">
                  <a:srgbClr val="C0C0C0"/>
                </a:outerShdw>
              </a:effectLst>
              <a:latin typeface="Times New Roman" pitchFamily="18" charset="0"/>
            </a:endParaRPr>
          </a:p>
        </p:txBody>
      </p:sp>
      <p:sp>
        <p:nvSpPr>
          <p:cNvPr id="211985" name="Rectangle 17"/>
          <p:cNvSpPr>
            <a:spLocks noChangeArrowheads="1"/>
          </p:cNvSpPr>
          <p:nvPr/>
        </p:nvSpPr>
        <p:spPr bwMode="auto">
          <a:xfrm>
            <a:off x="685800" y="1295400"/>
            <a:ext cx="7772400" cy="909638"/>
          </a:xfrm>
          <a:prstGeom prst="rect">
            <a:avLst/>
          </a:prstGeom>
          <a:noFill/>
          <a:ln w="9525">
            <a:noFill/>
            <a:miter lim="800000"/>
            <a:headEnd/>
            <a:tailEnd/>
          </a:ln>
          <a:effectLst/>
        </p:spPr>
        <p:txBody>
          <a:bodyPr anchor="ctr"/>
          <a:lstStyle/>
          <a:p>
            <a:pPr algn="ctr" eaLnBrk="1" hangingPunct="1"/>
            <a:r>
              <a:rPr lang="en-GB" sz="3600" b="1">
                <a:solidFill>
                  <a:srgbClr val="FFFF00"/>
                </a:solidFill>
                <a:latin typeface="Arial" charset="0"/>
              </a:rPr>
              <a:t>How do accidents happen?</a:t>
            </a:r>
          </a:p>
        </p:txBody>
      </p:sp>
      <p:sp>
        <p:nvSpPr>
          <p:cNvPr id="211986" name="Text Box 18"/>
          <p:cNvSpPr txBox="1">
            <a:spLocks noChangeArrowheads="1"/>
          </p:cNvSpPr>
          <p:nvPr/>
        </p:nvSpPr>
        <p:spPr bwMode="auto">
          <a:xfrm>
            <a:off x="2411413" y="2670175"/>
            <a:ext cx="3752850" cy="915988"/>
          </a:xfrm>
          <a:prstGeom prst="rect">
            <a:avLst/>
          </a:prstGeom>
          <a:noFill/>
          <a:ln w="9525">
            <a:noFill/>
            <a:miter lim="800000"/>
            <a:headEnd/>
            <a:tailEnd/>
          </a:ln>
          <a:effectLst/>
        </p:spPr>
        <p:txBody>
          <a:bodyPr anchor="ctr">
            <a:spAutoFit/>
          </a:bodyPr>
          <a:lstStyle/>
          <a:p>
            <a:r>
              <a:rPr lang="en-GB" sz="1800" b="1">
                <a:solidFill>
                  <a:schemeClr val="bg1"/>
                </a:solidFill>
                <a:latin typeface="Arial" charset="0"/>
              </a:rPr>
              <a:t>Performance influencing factors</a:t>
            </a:r>
          </a:p>
          <a:p>
            <a:r>
              <a:rPr lang="en-GB" sz="1800" b="1">
                <a:solidFill>
                  <a:srgbClr val="FFFF00"/>
                </a:solidFill>
                <a:latin typeface="Arial" charset="0"/>
              </a:rPr>
              <a:t>Contributing factors</a:t>
            </a:r>
          </a:p>
          <a:p>
            <a:r>
              <a:rPr lang="en-GB" sz="1800" b="1" i="1">
                <a:solidFill>
                  <a:schemeClr val="bg1"/>
                </a:solidFill>
                <a:latin typeface="Arial" charset="0"/>
              </a:rPr>
              <a:t>‘stuff happens’</a:t>
            </a:r>
          </a:p>
        </p:txBody>
      </p:sp>
      <p:sp>
        <p:nvSpPr>
          <p:cNvPr id="211987" name="Line 19"/>
          <p:cNvSpPr>
            <a:spLocks noChangeShapeType="1"/>
          </p:cNvSpPr>
          <p:nvPr/>
        </p:nvSpPr>
        <p:spPr bwMode="auto">
          <a:xfrm>
            <a:off x="1116013" y="4221163"/>
            <a:ext cx="6480175" cy="1944687"/>
          </a:xfrm>
          <a:prstGeom prst="line">
            <a:avLst/>
          </a:prstGeom>
          <a:noFill/>
          <a:ln w="127000">
            <a:solidFill>
              <a:srgbClr val="FF3300"/>
            </a:solidFill>
            <a:round/>
            <a:headEnd/>
            <a:tailEnd type="triangle" w="med" len="med"/>
          </a:ln>
          <a:effectLst/>
        </p:spPr>
        <p:txBody>
          <a:bodyPr/>
          <a:lstStyle/>
          <a:p>
            <a:endParaRPr lang="en-US"/>
          </a:p>
        </p:txBody>
      </p:sp>
      <p:sp>
        <p:nvSpPr>
          <p:cNvPr id="211988" name="Line 20"/>
          <p:cNvSpPr>
            <a:spLocks noChangeShapeType="1"/>
          </p:cNvSpPr>
          <p:nvPr/>
        </p:nvSpPr>
        <p:spPr bwMode="auto">
          <a:xfrm>
            <a:off x="1116013" y="4221163"/>
            <a:ext cx="6480175" cy="1944687"/>
          </a:xfrm>
          <a:prstGeom prst="line">
            <a:avLst/>
          </a:prstGeom>
          <a:noFill/>
          <a:ln w="127000">
            <a:solidFill>
              <a:srgbClr val="FF3300"/>
            </a:solidFill>
            <a:round/>
            <a:headEnd/>
            <a:tailEnd type="triangle" w="med" len="med"/>
          </a:ln>
          <a:effectLst/>
        </p:spPr>
        <p:txBody>
          <a:bodyPr/>
          <a:lstStyle/>
          <a:p>
            <a:endParaRPr lang="en-US"/>
          </a:p>
        </p:txBody>
      </p:sp>
      <p:sp>
        <p:nvSpPr>
          <p:cNvPr id="211989" name="Line 21"/>
          <p:cNvSpPr>
            <a:spLocks noChangeShapeType="1"/>
          </p:cNvSpPr>
          <p:nvPr/>
        </p:nvSpPr>
        <p:spPr bwMode="auto">
          <a:xfrm>
            <a:off x="2339975" y="4581525"/>
            <a:ext cx="5256213" cy="1584325"/>
          </a:xfrm>
          <a:prstGeom prst="line">
            <a:avLst/>
          </a:prstGeom>
          <a:noFill/>
          <a:ln w="127000">
            <a:solidFill>
              <a:srgbClr val="FF3300"/>
            </a:solidFill>
            <a:round/>
            <a:headEnd/>
            <a:tailEnd type="triangle" w="med" len="med"/>
          </a:ln>
          <a:effectLst/>
        </p:spPr>
        <p:txBody>
          <a:bodyPr/>
          <a:lstStyle/>
          <a:p>
            <a:endParaRPr lang="en-US"/>
          </a:p>
        </p:txBody>
      </p:sp>
      <p:sp>
        <p:nvSpPr>
          <p:cNvPr id="211990" name="Line 22"/>
          <p:cNvSpPr>
            <a:spLocks noChangeShapeType="1"/>
          </p:cNvSpPr>
          <p:nvPr/>
        </p:nvSpPr>
        <p:spPr bwMode="auto">
          <a:xfrm>
            <a:off x="250825" y="3933825"/>
            <a:ext cx="7345363" cy="2232025"/>
          </a:xfrm>
          <a:prstGeom prst="line">
            <a:avLst/>
          </a:prstGeom>
          <a:noFill/>
          <a:ln w="127000">
            <a:solidFill>
              <a:srgbClr val="FF3300"/>
            </a:solidFill>
            <a:round/>
            <a:headEnd/>
            <a:tailEnd type="triangle" w="med" len="med"/>
          </a:ln>
          <a:effectLst/>
        </p:spPr>
        <p:txBody>
          <a:bodyPr/>
          <a:lstStyle/>
          <a:p>
            <a:endParaRPr lang="en-US"/>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1990"/>
                                        </p:tgtEl>
                                        <p:attrNameLst>
                                          <p:attrName>style.visibility</p:attrName>
                                        </p:attrNameLst>
                                      </p:cBhvr>
                                      <p:to>
                                        <p:strVal val="visible"/>
                                      </p:to>
                                    </p:set>
                                  </p:childTnLst>
                                  <p:subTnLst>
                                    <p:set>
                                      <p:cBhvr override="childStyle">
                                        <p:cTn dur="1" fill="hold" display="0" masterRel="nextClick" afterEffect="1"/>
                                        <p:tgtEl>
                                          <p:spTgt spid="21199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1987"/>
                                        </p:tgtEl>
                                        <p:attrNameLst>
                                          <p:attrName>style.visibility</p:attrName>
                                        </p:attrNameLst>
                                      </p:cBhvr>
                                      <p:to>
                                        <p:strVal val="visible"/>
                                      </p:to>
                                    </p:set>
                                  </p:childTnLst>
                                  <p:subTnLst>
                                    <p:set>
                                      <p:cBhvr override="childStyle">
                                        <p:cTn dur="1" fill="hold" display="0" masterRel="nextClick" afterEffect="1"/>
                                        <p:tgtEl>
                                          <p:spTgt spid="211987"/>
                                        </p:tgtEl>
                                        <p:attrNameLst>
                                          <p:attrName>style.visibility</p:attrName>
                                        </p:attrNameLst>
                                      </p:cBhvr>
                                      <p:to>
                                        <p:strVal val="hidden"/>
                                      </p:to>
                                    </p:set>
                                  </p:subTnLst>
                                </p:cTn>
                              </p:par>
                              <p:par>
                                <p:cTn id="11" presetID="2" presetClass="entr" presetSubtype="1" fill="hold" nodeType="withEffect">
                                  <p:stCondLst>
                                    <p:cond delay="0"/>
                                  </p:stCondLst>
                                  <p:childTnLst>
                                    <p:set>
                                      <p:cBhvr>
                                        <p:cTn id="12" dur="1" fill="hold">
                                          <p:stCondLst>
                                            <p:cond delay="0"/>
                                          </p:stCondLst>
                                        </p:cTn>
                                        <p:tgtEl>
                                          <p:spTgt spid="211977"/>
                                        </p:tgtEl>
                                        <p:attrNameLst>
                                          <p:attrName>style.visibility</p:attrName>
                                        </p:attrNameLst>
                                      </p:cBhvr>
                                      <p:to>
                                        <p:strVal val="visible"/>
                                      </p:to>
                                    </p:set>
                                    <p:anim calcmode="lin" valueType="num">
                                      <p:cBhvr additive="base">
                                        <p:cTn id="13" dur="500" fill="hold"/>
                                        <p:tgtEl>
                                          <p:spTgt spid="211977"/>
                                        </p:tgtEl>
                                        <p:attrNameLst>
                                          <p:attrName>ppt_x</p:attrName>
                                        </p:attrNameLst>
                                      </p:cBhvr>
                                      <p:tavLst>
                                        <p:tav tm="0">
                                          <p:val>
                                            <p:strVal val="#ppt_x"/>
                                          </p:val>
                                        </p:tav>
                                        <p:tav tm="100000">
                                          <p:val>
                                            <p:strVal val="#ppt_x"/>
                                          </p:val>
                                        </p:tav>
                                      </p:tavLst>
                                    </p:anim>
                                    <p:anim calcmode="lin" valueType="num">
                                      <p:cBhvr additive="base">
                                        <p:cTn id="14" dur="500" fill="hold"/>
                                        <p:tgtEl>
                                          <p:spTgt spid="211977"/>
                                        </p:tgtEl>
                                        <p:attrNameLst>
                                          <p:attrName>ppt_y</p:attrName>
                                        </p:attrNameLst>
                                      </p:cBhvr>
                                      <p:tavLst>
                                        <p:tav tm="0">
                                          <p:val>
                                            <p:strVal val="0-#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211988"/>
                                        </p:tgtEl>
                                        <p:attrNameLst>
                                          <p:attrName>style.visibility</p:attrName>
                                        </p:attrNameLst>
                                      </p:cBhvr>
                                      <p:to>
                                        <p:strVal val="visible"/>
                                      </p:to>
                                    </p:set>
                                  </p:childTnLst>
                                  <p:subTnLst>
                                    <p:set>
                                      <p:cBhvr override="childStyle">
                                        <p:cTn dur="1" fill="hold" display="0" masterRel="nextClick" afterEffect="1"/>
                                        <p:tgtEl>
                                          <p:spTgt spid="211988"/>
                                        </p:tgtEl>
                                        <p:attrNameLst>
                                          <p:attrName>style.visibility</p:attrName>
                                        </p:attrNameLst>
                                      </p:cBhvr>
                                      <p:to>
                                        <p:strVal val="hidden"/>
                                      </p:to>
                                    </p:set>
                                  </p:subTnLst>
                                </p:cTn>
                              </p:par>
                              <p:par>
                                <p:cTn id="17" presetID="1" presetClass="entr" presetSubtype="0" fill="hold" grpId="0" nodeType="withEffect">
                                  <p:stCondLst>
                                    <p:cond delay="0"/>
                                  </p:stCondLst>
                                  <p:childTnLst>
                                    <p:set>
                                      <p:cBhvr>
                                        <p:cTn id="18" dur="1" fill="hold">
                                          <p:stCondLst>
                                            <p:cond delay="0"/>
                                          </p:stCondLst>
                                        </p:cTn>
                                        <p:tgtEl>
                                          <p:spTgt spid="2119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211978"/>
                                        </p:tgtEl>
                                        <p:attrNameLst>
                                          <p:attrName>style.visibility</p:attrName>
                                        </p:attrNameLst>
                                      </p:cBhvr>
                                      <p:to>
                                        <p:strVal val="visible"/>
                                      </p:to>
                                    </p:set>
                                    <p:anim calcmode="lin" valueType="num">
                                      <p:cBhvr additive="base">
                                        <p:cTn id="23" dur="500" fill="hold"/>
                                        <p:tgtEl>
                                          <p:spTgt spid="211978"/>
                                        </p:tgtEl>
                                        <p:attrNameLst>
                                          <p:attrName>ppt_x</p:attrName>
                                        </p:attrNameLst>
                                      </p:cBhvr>
                                      <p:tavLst>
                                        <p:tav tm="0">
                                          <p:val>
                                            <p:strVal val="#ppt_x"/>
                                          </p:val>
                                        </p:tav>
                                        <p:tav tm="100000">
                                          <p:val>
                                            <p:strVal val="#ppt_x"/>
                                          </p:val>
                                        </p:tav>
                                      </p:tavLst>
                                    </p:anim>
                                    <p:anim calcmode="lin" valueType="num">
                                      <p:cBhvr additive="base">
                                        <p:cTn id="24" dur="500" fill="hold"/>
                                        <p:tgtEl>
                                          <p:spTgt spid="21197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11986"/>
                                        </p:tgtEl>
                                        <p:attrNameLst>
                                          <p:attrName>style.visibility</p:attrName>
                                        </p:attrNameLst>
                                      </p:cBhvr>
                                      <p:to>
                                        <p:strVal val="visible"/>
                                      </p:to>
                                    </p:set>
                                    <p:anim calcmode="lin" valueType="num">
                                      <p:cBhvr additive="base">
                                        <p:cTn id="29" dur="500" fill="hold"/>
                                        <p:tgtEl>
                                          <p:spTgt spid="211986"/>
                                        </p:tgtEl>
                                        <p:attrNameLst>
                                          <p:attrName>ppt_x</p:attrName>
                                        </p:attrNameLst>
                                      </p:cBhvr>
                                      <p:tavLst>
                                        <p:tav tm="0">
                                          <p:val>
                                            <p:strVal val="1+#ppt_w/2"/>
                                          </p:val>
                                        </p:tav>
                                        <p:tav tm="100000">
                                          <p:val>
                                            <p:strVal val="#ppt_x"/>
                                          </p:val>
                                        </p:tav>
                                      </p:tavLst>
                                    </p:anim>
                                    <p:anim calcmode="lin" valueType="num">
                                      <p:cBhvr additive="base">
                                        <p:cTn id="30" dur="500" fill="hold"/>
                                        <p:tgtEl>
                                          <p:spTgt spid="2119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86" grpId="0" autoUpdateAnimBg="0"/>
      <p:bldP spid="211987" grpId="0" animBg="1"/>
      <p:bldP spid="211988" grpId="0" animBg="1"/>
      <p:bldP spid="211989" grpId="0" animBg="1"/>
      <p:bldP spid="211990"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0" y="0"/>
            <a:ext cx="9144000" cy="6858000"/>
          </a:xfrm>
          <a:prstGeom prst="rect">
            <a:avLst/>
          </a:prstGeom>
          <a:solidFill>
            <a:srgbClr val="0000FF"/>
          </a:solidFill>
          <a:ln w="9525">
            <a:solidFill>
              <a:schemeClr val="tx1"/>
            </a:solidFill>
            <a:miter lim="800000"/>
            <a:headEnd/>
            <a:tailEnd/>
          </a:ln>
          <a:effectLst/>
        </p:spPr>
        <p:txBody>
          <a:bodyPr wrap="none" anchor="ctr"/>
          <a:lstStyle/>
          <a:p>
            <a:endParaRPr lang="en-US"/>
          </a:p>
        </p:txBody>
      </p:sp>
      <p:grpSp>
        <p:nvGrpSpPr>
          <p:cNvPr id="2" name="Group 3"/>
          <p:cNvGrpSpPr>
            <a:grpSpLocks/>
          </p:cNvGrpSpPr>
          <p:nvPr/>
        </p:nvGrpSpPr>
        <p:grpSpPr bwMode="auto">
          <a:xfrm rot="-646923">
            <a:off x="7812088" y="5692775"/>
            <a:ext cx="1168400" cy="1165225"/>
            <a:chOff x="3662" y="2915"/>
            <a:chExt cx="814" cy="850"/>
          </a:xfrm>
        </p:grpSpPr>
        <p:sp>
          <p:nvSpPr>
            <p:cNvPr id="214020" name="Oval 4"/>
            <p:cNvSpPr>
              <a:spLocks noChangeArrowheads="1"/>
            </p:cNvSpPr>
            <p:nvPr/>
          </p:nvSpPr>
          <p:spPr bwMode="auto">
            <a:xfrm>
              <a:off x="3662" y="2915"/>
              <a:ext cx="814" cy="85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14021" name="Oval 5"/>
            <p:cNvSpPr>
              <a:spLocks noChangeArrowheads="1"/>
            </p:cNvSpPr>
            <p:nvPr/>
          </p:nvSpPr>
          <p:spPr bwMode="auto">
            <a:xfrm>
              <a:off x="3740" y="2995"/>
              <a:ext cx="667" cy="69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14022" name="Oval 6"/>
            <p:cNvSpPr>
              <a:spLocks noChangeArrowheads="1"/>
            </p:cNvSpPr>
            <p:nvPr/>
          </p:nvSpPr>
          <p:spPr bwMode="auto">
            <a:xfrm>
              <a:off x="3820" y="3077"/>
              <a:ext cx="510" cy="529"/>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214023" name="Oval 7"/>
            <p:cNvSpPr>
              <a:spLocks noChangeArrowheads="1"/>
            </p:cNvSpPr>
            <p:nvPr/>
          </p:nvSpPr>
          <p:spPr bwMode="auto">
            <a:xfrm>
              <a:off x="3915" y="3177"/>
              <a:ext cx="318" cy="332"/>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214024" name="Oval 8"/>
            <p:cNvSpPr>
              <a:spLocks noChangeArrowheads="1"/>
            </p:cNvSpPr>
            <p:nvPr/>
          </p:nvSpPr>
          <p:spPr bwMode="auto">
            <a:xfrm>
              <a:off x="4002" y="3262"/>
              <a:ext cx="140" cy="152"/>
            </a:xfrm>
            <a:prstGeom prst="ellipse">
              <a:avLst/>
            </a:prstGeom>
            <a:solidFill>
              <a:srgbClr val="FFFF66"/>
            </a:solidFill>
            <a:ln w="9525">
              <a:solidFill>
                <a:schemeClr val="tx1"/>
              </a:solidFill>
              <a:round/>
              <a:headEnd/>
              <a:tailEnd/>
            </a:ln>
            <a:effectLst/>
          </p:spPr>
          <p:txBody>
            <a:bodyPr wrap="none" anchor="ctr"/>
            <a:lstStyle/>
            <a:p>
              <a:endParaRPr lang="en-US"/>
            </a:p>
          </p:txBody>
        </p:sp>
      </p:grpSp>
      <p:graphicFrame>
        <p:nvGraphicFramePr>
          <p:cNvPr id="214026" name="Object 10"/>
          <p:cNvGraphicFramePr>
            <a:graphicFrameLocks noChangeAspect="1"/>
          </p:cNvGraphicFramePr>
          <p:nvPr>
            <p:ph sz="quarter" idx="1"/>
          </p:nvPr>
        </p:nvGraphicFramePr>
        <p:xfrm>
          <a:off x="1855788" y="3486150"/>
          <a:ext cx="1304925" cy="1512888"/>
        </p:xfrm>
        <a:graphic>
          <a:graphicData uri="http://schemas.openxmlformats.org/presentationml/2006/ole">
            <p:oleObj spid="_x0000_s2051" name="Bitmap Image" r:id="rId4" imgW="1883880" imgH="2183760" progId="PBrush">
              <p:embed/>
            </p:oleObj>
          </a:graphicData>
        </a:graphic>
      </p:graphicFrame>
      <p:graphicFrame>
        <p:nvGraphicFramePr>
          <p:cNvPr id="214027" name="Object 11"/>
          <p:cNvGraphicFramePr>
            <a:graphicFrameLocks noChangeAspect="1"/>
          </p:cNvGraphicFramePr>
          <p:nvPr>
            <p:ph sz="quarter" idx="2"/>
          </p:nvPr>
        </p:nvGraphicFramePr>
        <p:xfrm>
          <a:off x="3379788" y="3738563"/>
          <a:ext cx="1474787" cy="1765300"/>
        </p:xfrm>
        <a:graphic>
          <a:graphicData uri="http://schemas.openxmlformats.org/presentationml/2006/ole">
            <p:oleObj spid="_x0000_s2052" name="Bitmap Image" r:id="rId5" imgW="1913760" imgH="2291760" progId="PBrush">
              <p:embed/>
            </p:oleObj>
          </a:graphicData>
        </a:graphic>
      </p:graphicFrame>
      <p:graphicFrame>
        <p:nvGraphicFramePr>
          <p:cNvPr id="214025" name="Object 9"/>
          <p:cNvGraphicFramePr>
            <a:graphicFrameLocks noChangeAspect="1"/>
          </p:cNvGraphicFramePr>
          <p:nvPr>
            <p:ph sz="quarter" idx="3"/>
          </p:nvPr>
        </p:nvGraphicFramePr>
        <p:xfrm>
          <a:off x="611188" y="3429000"/>
          <a:ext cx="1208087" cy="1320800"/>
        </p:xfrm>
        <a:graphic>
          <a:graphicData uri="http://schemas.openxmlformats.org/presentationml/2006/ole">
            <p:oleObj spid="_x0000_s2050" name="Bitmap Image" r:id="rId6" imgW="1724266" imgH="1886213" progId="PBrush">
              <p:embed/>
            </p:oleObj>
          </a:graphicData>
        </a:graphic>
      </p:graphicFrame>
      <p:sp>
        <p:nvSpPr>
          <p:cNvPr id="214028" name="Line 12"/>
          <p:cNvSpPr>
            <a:spLocks noChangeShapeType="1"/>
          </p:cNvSpPr>
          <p:nvPr/>
        </p:nvSpPr>
        <p:spPr bwMode="auto">
          <a:xfrm>
            <a:off x="3995738" y="5084763"/>
            <a:ext cx="1008062" cy="288925"/>
          </a:xfrm>
          <a:prstGeom prst="line">
            <a:avLst/>
          </a:prstGeom>
          <a:noFill/>
          <a:ln w="127000">
            <a:solidFill>
              <a:srgbClr val="FF3300"/>
            </a:solidFill>
            <a:round/>
            <a:headEnd/>
            <a:tailEnd/>
          </a:ln>
          <a:effectLst/>
        </p:spPr>
        <p:txBody>
          <a:bodyPr/>
          <a:lstStyle/>
          <a:p>
            <a:endParaRPr lang="en-US"/>
          </a:p>
        </p:txBody>
      </p:sp>
      <p:sp>
        <p:nvSpPr>
          <p:cNvPr id="214029" name="Line 13"/>
          <p:cNvSpPr>
            <a:spLocks noChangeShapeType="1"/>
          </p:cNvSpPr>
          <p:nvPr/>
        </p:nvSpPr>
        <p:spPr bwMode="auto">
          <a:xfrm>
            <a:off x="5724525" y="5589588"/>
            <a:ext cx="1871663" cy="576262"/>
          </a:xfrm>
          <a:prstGeom prst="line">
            <a:avLst/>
          </a:prstGeom>
          <a:noFill/>
          <a:ln w="127000">
            <a:solidFill>
              <a:srgbClr val="FF3300"/>
            </a:solidFill>
            <a:round/>
            <a:headEnd/>
            <a:tailEnd type="triangle" w="med" len="med"/>
          </a:ln>
          <a:effectLst/>
        </p:spPr>
        <p:txBody>
          <a:bodyPr/>
          <a:lstStyle/>
          <a:p>
            <a:endParaRPr lang="en-US"/>
          </a:p>
        </p:txBody>
      </p:sp>
      <p:sp>
        <p:nvSpPr>
          <p:cNvPr id="214030" name="Line 14"/>
          <p:cNvSpPr>
            <a:spLocks noChangeShapeType="1"/>
          </p:cNvSpPr>
          <p:nvPr/>
        </p:nvSpPr>
        <p:spPr bwMode="auto">
          <a:xfrm>
            <a:off x="2339975" y="4581525"/>
            <a:ext cx="1008063" cy="288925"/>
          </a:xfrm>
          <a:prstGeom prst="line">
            <a:avLst/>
          </a:prstGeom>
          <a:noFill/>
          <a:ln w="107950">
            <a:solidFill>
              <a:srgbClr val="FF3300"/>
            </a:solidFill>
            <a:round/>
            <a:headEnd/>
            <a:tailEnd/>
          </a:ln>
          <a:effectLst/>
        </p:spPr>
        <p:txBody>
          <a:bodyPr/>
          <a:lstStyle/>
          <a:p>
            <a:endParaRPr lang="en-US"/>
          </a:p>
        </p:txBody>
      </p:sp>
      <p:sp>
        <p:nvSpPr>
          <p:cNvPr id="214031" name="Line 15"/>
          <p:cNvSpPr>
            <a:spLocks noChangeShapeType="1"/>
          </p:cNvSpPr>
          <p:nvPr/>
        </p:nvSpPr>
        <p:spPr bwMode="auto">
          <a:xfrm>
            <a:off x="468313" y="4005263"/>
            <a:ext cx="287337" cy="71437"/>
          </a:xfrm>
          <a:prstGeom prst="line">
            <a:avLst/>
          </a:prstGeom>
          <a:noFill/>
          <a:ln w="69850">
            <a:solidFill>
              <a:srgbClr val="FF3300"/>
            </a:solidFill>
            <a:round/>
            <a:headEnd/>
            <a:tailEnd/>
          </a:ln>
          <a:effectLst/>
        </p:spPr>
        <p:txBody>
          <a:bodyPr/>
          <a:lstStyle/>
          <a:p>
            <a:endParaRPr lang="en-US"/>
          </a:p>
        </p:txBody>
      </p:sp>
      <p:sp>
        <p:nvSpPr>
          <p:cNvPr id="214032" name="Line 16"/>
          <p:cNvSpPr>
            <a:spLocks noChangeShapeType="1"/>
          </p:cNvSpPr>
          <p:nvPr/>
        </p:nvSpPr>
        <p:spPr bwMode="auto">
          <a:xfrm>
            <a:off x="1116013" y="4221163"/>
            <a:ext cx="647700" cy="215900"/>
          </a:xfrm>
          <a:prstGeom prst="line">
            <a:avLst/>
          </a:prstGeom>
          <a:noFill/>
          <a:ln w="88900">
            <a:solidFill>
              <a:srgbClr val="FF3300"/>
            </a:solidFill>
            <a:round/>
            <a:headEnd/>
            <a:tailEnd/>
          </a:ln>
          <a:effectLst/>
        </p:spPr>
        <p:txBody>
          <a:bodyPr/>
          <a:lstStyle/>
          <a:p>
            <a:endParaRPr lang="en-US"/>
          </a:p>
        </p:txBody>
      </p:sp>
      <p:sp>
        <p:nvSpPr>
          <p:cNvPr id="214033" name="Text Box 17"/>
          <p:cNvSpPr txBox="1">
            <a:spLocks noChangeArrowheads="1"/>
          </p:cNvSpPr>
          <p:nvPr/>
        </p:nvSpPr>
        <p:spPr bwMode="auto">
          <a:xfrm>
            <a:off x="5003800" y="6491288"/>
            <a:ext cx="3384550" cy="366712"/>
          </a:xfrm>
          <a:prstGeom prst="rect">
            <a:avLst/>
          </a:prstGeom>
          <a:noFill/>
          <a:ln w="9525">
            <a:noFill/>
            <a:miter lim="800000"/>
            <a:headEnd/>
            <a:tailEnd/>
          </a:ln>
          <a:effectLst/>
        </p:spPr>
        <p:txBody>
          <a:bodyPr>
            <a:spAutoFit/>
          </a:bodyPr>
          <a:lstStyle/>
          <a:p>
            <a:pPr algn="ctr">
              <a:spcBef>
                <a:spcPct val="50000"/>
              </a:spcBef>
            </a:pPr>
            <a:r>
              <a:rPr lang="en-GB" sz="1800" b="1" i="1">
                <a:solidFill>
                  <a:srgbClr val="FFFF66"/>
                </a:solidFill>
                <a:effectLst>
                  <a:outerShdw blurRad="38100" dist="38100" dir="2700000" algn="tl">
                    <a:srgbClr val="C0C0C0"/>
                  </a:outerShdw>
                </a:effectLst>
                <a:latin typeface="Arial" charset="0"/>
              </a:rPr>
              <a:t>Patient Safety Incident</a:t>
            </a:r>
            <a:endParaRPr lang="en-GB" i="1">
              <a:solidFill>
                <a:srgbClr val="FFFF66"/>
              </a:solidFill>
              <a:effectLst>
                <a:outerShdw blurRad="38100" dist="38100" dir="2700000" algn="tl">
                  <a:srgbClr val="C0C0C0"/>
                </a:outerShdw>
              </a:effectLst>
              <a:latin typeface="Times New Roman" pitchFamily="18" charset="0"/>
            </a:endParaRPr>
          </a:p>
        </p:txBody>
      </p:sp>
      <p:sp>
        <p:nvSpPr>
          <p:cNvPr id="214034" name="Rectangle 18"/>
          <p:cNvSpPr>
            <a:spLocks noChangeArrowheads="1"/>
          </p:cNvSpPr>
          <p:nvPr/>
        </p:nvSpPr>
        <p:spPr bwMode="auto">
          <a:xfrm>
            <a:off x="685800" y="1295400"/>
            <a:ext cx="7772400" cy="909638"/>
          </a:xfrm>
          <a:prstGeom prst="rect">
            <a:avLst/>
          </a:prstGeom>
          <a:noFill/>
          <a:ln w="9525">
            <a:noFill/>
            <a:miter lim="800000"/>
            <a:headEnd/>
            <a:tailEnd/>
          </a:ln>
          <a:effectLst/>
        </p:spPr>
        <p:txBody>
          <a:bodyPr anchor="ctr"/>
          <a:lstStyle/>
          <a:p>
            <a:pPr algn="ctr" eaLnBrk="1" hangingPunct="1"/>
            <a:r>
              <a:rPr lang="en-GB" sz="3600" b="1">
                <a:solidFill>
                  <a:srgbClr val="FFFF00"/>
                </a:solidFill>
                <a:latin typeface="Arial" charset="0"/>
              </a:rPr>
              <a:t>How do accidents happen?</a:t>
            </a:r>
          </a:p>
        </p:txBody>
      </p:sp>
      <p:sp>
        <p:nvSpPr>
          <p:cNvPr id="214035" name="Text Box 19"/>
          <p:cNvSpPr txBox="1">
            <a:spLocks noChangeArrowheads="1"/>
          </p:cNvSpPr>
          <p:nvPr/>
        </p:nvSpPr>
        <p:spPr bwMode="auto">
          <a:xfrm>
            <a:off x="4356100" y="2997200"/>
            <a:ext cx="4319588" cy="915988"/>
          </a:xfrm>
          <a:prstGeom prst="rect">
            <a:avLst/>
          </a:prstGeom>
          <a:noFill/>
          <a:ln w="9525">
            <a:noFill/>
            <a:miter lim="800000"/>
            <a:headEnd/>
            <a:tailEnd/>
          </a:ln>
          <a:effectLst/>
        </p:spPr>
        <p:txBody>
          <a:bodyPr anchor="ctr">
            <a:spAutoFit/>
          </a:bodyPr>
          <a:lstStyle/>
          <a:p>
            <a:r>
              <a:rPr lang="en-GB" sz="1800" b="1">
                <a:solidFill>
                  <a:schemeClr val="bg1"/>
                </a:solidFill>
                <a:latin typeface="Arial" charset="0"/>
              </a:rPr>
              <a:t>Active failures</a:t>
            </a:r>
          </a:p>
          <a:p>
            <a:r>
              <a:rPr lang="en-GB" sz="1800" b="1">
                <a:solidFill>
                  <a:srgbClr val="FFFF00"/>
                </a:solidFill>
                <a:latin typeface="Arial" charset="0"/>
              </a:rPr>
              <a:t>Care delivery problems</a:t>
            </a:r>
          </a:p>
          <a:p>
            <a:r>
              <a:rPr lang="en-GB" sz="1800" b="1" i="1">
                <a:solidFill>
                  <a:schemeClr val="bg1"/>
                </a:solidFill>
                <a:latin typeface="Arial" charset="0"/>
              </a:rPr>
              <a:t>‘someone made a mistake……..</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14025"/>
                                        </p:tgtEl>
                                        <p:attrNameLst>
                                          <p:attrName>style.visibility</p:attrName>
                                        </p:attrNameLst>
                                      </p:cBhvr>
                                      <p:to>
                                        <p:strVal val="visible"/>
                                      </p:to>
                                    </p:set>
                                    <p:anim calcmode="lin" valueType="num">
                                      <p:cBhvr additive="base">
                                        <p:cTn id="7" dur="500" fill="hold"/>
                                        <p:tgtEl>
                                          <p:spTgt spid="214025"/>
                                        </p:tgtEl>
                                        <p:attrNameLst>
                                          <p:attrName>ppt_x</p:attrName>
                                        </p:attrNameLst>
                                      </p:cBhvr>
                                      <p:tavLst>
                                        <p:tav tm="0">
                                          <p:val>
                                            <p:strVal val="#ppt_x"/>
                                          </p:val>
                                        </p:tav>
                                        <p:tav tm="100000">
                                          <p:val>
                                            <p:strVal val="#ppt_x"/>
                                          </p:val>
                                        </p:tav>
                                      </p:tavLst>
                                    </p:anim>
                                    <p:anim calcmode="lin" valueType="num">
                                      <p:cBhvr additive="base">
                                        <p:cTn id="8" dur="500" fill="hold"/>
                                        <p:tgtEl>
                                          <p:spTgt spid="21402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14026"/>
                                        </p:tgtEl>
                                        <p:attrNameLst>
                                          <p:attrName>style.visibility</p:attrName>
                                        </p:attrNameLst>
                                      </p:cBhvr>
                                      <p:to>
                                        <p:strVal val="visible"/>
                                      </p:to>
                                    </p:set>
                                    <p:anim calcmode="lin" valueType="num">
                                      <p:cBhvr additive="base">
                                        <p:cTn id="11" dur="500" fill="hold"/>
                                        <p:tgtEl>
                                          <p:spTgt spid="214026"/>
                                        </p:tgtEl>
                                        <p:attrNameLst>
                                          <p:attrName>ppt_x</p:attrName>
                                        </p:attrNameLst>
                                      </p:cBhvr>
                                      <p:tavLst>
                                        <p:tav tm="0">
                                          <p:val>
                                            <p:strVal val="#ppt_x"/>
                                          </p:val>
                                        </p:tav>
                                        <p:tav tm="100000">
                                          <p:val>
                                            <p:strVal val="#ppt_x"/>
                                          </p:val>
                                        </p:tav>
                                      </p:tavLst>
                                    </p:anim>
                                    <p:anim calcmode="lin" valueType="num">
                                      <p:cBhvr additive="base">
                                        <p:cTn id="12" dur="500" fill="hold"/>
                                        <p:tgtEl>
                                          <p:spTgt spid="214026"/>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214027"/>
                                        </p:tgtEl>
                                        <p:attrNameLst>
                                          <p:attrName>style.visibility</p:attrName>
                                        </p:attrNameLst>
                                      </p:cBhvr>
                                      <p:to>
                                        <p:strVal val="visible"/>
                                      </p:to>
                                    </p:set>
                                    <p:anim calcmode="lin" valueType="num">
                                      <p:cBhvr additive="base">
                                        <p:cTn id="17" dur="500" fill="hold"/>
                                        <p:tgtEl>
                                          <p:spTgt spid="214027"/>
                                        </p:tgtEl>
                                        <p:attrNameLst>
                                          <p:attrName>ppt_x</p:attrName>
                                        </p:attrNameLst>
                                      </p:cBhvr>
                                      <p:tavLst>
                                        <p:tav tm="0">
                                          <p:val>
                                            <p:strVal val="#ppt_x"/>
                                          </p:val>
                                        </p:tav>
                                        <p:tav tm="100000">
                                          <p:val>
                                            <p:strVal val="#ppt_x"/>
                                          </p:val>
                                        </p:tav>
                                      </p:tavLst>
                                    </p:anim>
                                    <p:anim calcmode="lin" valueType="num">
                                      <p:cBhvr additive="base">
                                        <p:cTn id="18" dur="500" fill="hold"/>
                                        <p:tgtEl>
                                          <p:spTgt spid="214027"/>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214035"/>
                                        </p:tgtEl>
                                        <p:attrNameLst>
                                          <p:attrName>style.visibility</p:attrName>
                                        </p:attrNameLst>
                                      </p:cBhvr>
                                      <p:to>
                                        <p:strVal val="visible"/>
                                      </p:to>
                                    </p:set>
                                    <p:anim calcmode="lin" valueType="num">
                                      <p:cBhvr additive="base">
                                        <p:cTn id="23" dur="500" fill="hold"/>
                                        <p:tgtEl>
                                          <p:spTgt spid="214035"/>
                                        </p:tgtEl>
                                        <p:attrNameLst>
                                          <p:attrName>ppt_x</p:attrName>
                                        </p:attrNameLst>
                                      </p:cBhvr>
                                      <p:tavLst>
                                        <p:tav tm="0">
                                          <p:val>
                                            <p:strVal val="1+#ppt_w/2"/>
                                          </p:val>
                                        </p:tav>
                                        <p:tav tm="100000">
                                          <p:val>
                                            <p:strVal val="#ppt_x"/>
                                          </p:val>
                                        </p:tav>
                                      </p:tavLst>
                                    </p:anim>
                                    <p:anim calcmode="lin" valueType="num">
                                      <p:cBhvr additive="base">
                                        <p:cTn id="24" dur="500" fill="hold"/>
                                        <p:tgtEl>
                                          <p:spTgt spid="2140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0" y="0"/>
            <a:ext cx="9144000" cy="6858000"/>
          </a:xfrm>
          <a:prstGeom prst="rect">
            <a:avLst/>
          </a:prstGeom>
          <a:solidFill>
            <a:srgbClr val="0000FF"/>
          </a:solidFill>
          <a:ln w="9525">
            <a:solidFill>
              <a:schemeClr val="tx1"/>
            </a:solidFill>
            <a:miter lim="800000"/>
            <a:headEnd/>
            <a:tailEnd/>
          </a:ln>
          <a:effectLst/>
        </p:spPr>
        <p:txBody>
          <a:bodyPr wrap="none" anchor="ctr"/>
          <a:lstStyle/>
          <a:p>
            <a:endParaRPr lang="en-US"/>
          </a:p>
        </p:txBody>
      </p:sp>
      <p:grpSp>
        <p:nvGrpSpPr>
          <p:cNvPr id="2" name="Group 3"/>
          <p:cNvGrpSpPr>
            <a:grpSpLocks/>
          </p:cNvGrpSpPr>
          <p:nvPr/>
        </p:nvGrpSpPr>
        <p:grpSpPr bwMode="auto">
          <a:xfrm rot="-646923">
            <a:off x="7019925" y="5373688"/>
            <a:ext cx="1168400" cy="1165225"/>
            <a:chOff x="3662" y="2915"/>
            <a:chExt cx="814" cy="850"/>
          </a:xfrm>
        </p:grpSpPr>
        <p:sp>
          <p:nvSpPr>
            <p:cNvPr id="216068" name="Oval 4"/>
            <p:cNvSpPr>
              <a:spLocks noChangeArrowheads="1"/>
            </p:cNvSpPr>
            <p:nvPr/>
          </p:nvSpPr>
          <p:spPr bwMode="auto">
            <a:xfrm>
              <a:off x="3662" y="2915"/>
              <a:ext cx="814" cy="85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16069" name="Oval 5"/>
            <p:cNvSpPr>
              <a:spLocks noChangeArrowheads="1"/>
            </p:cNvSpPr>
            <p:nvPr/>
          </p:nvSpPr>
          <p:spPr bwMode="auto">
            <a:xfrm>
              <a:off x="3740" y="2995"/>
              <a:ext cx="667" cy="69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16070" name="Oval 6"/>
            <p:cNvSpPr>
              <a:spLocks noChangeArrowheads="1"/>
            </p:cNvSpPr>
            <p:nvPr/>
          </p:nvSpPr>
          <p:spPr bwMode="auto">
            <a:xfrm>
              <a:off x="3820" y="3077"/>
              <a:ext cx="510" cy="529"/>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216071" name="Oval 7"/>
            <p:cNvSpPr>
              <a:spLocks noChangeArrowheads="1"/>
            </p:cNvSpPr>
            <p:nvPr/>
          </p:nvSpPr>
          <p:spPr bwMode="auto">
            <a:xfrm>
              <a:off x="3915" y="3177"/>
              <a:ext cx="318" cy="332"/>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216072" name="Oval 8"/>
            <p:cNvSpPr>
              <a:spLocks noChangeArrowheads="1"/>
            </p:cNvSpPr>
            <p:nvPr/>
          </p:nvSpPr>
          <p:spPr bwMode="auto">
            <a:xfrm>
              <a:off x="4002" y="3262"/>
              <a:ext cx="140" cy="152"/>
            </a:xfrm>
            <a:prstGeom prst="ellipse">
              <a:avLst/>
            </a:prstGeom>
            <a:solidFill>
              <a:srgbClr val="FFFF66"/>
            </a:solidFill>
            <a:ln w="9525">
              <a:solidFill>
                <a:schemeClr val="tx1"/>
              </a:solidFill>
              <a:round/>
              <a:headEnd/>
              <a:tailEnd/>
            </a:ln>
            <a:effectLst/>
          </p:spPr>
          <p:txBody>
            <a:bodyPr wrap="none" anchor="ctr"/>
            <a:lstStyle/>
            <a:p>
              <a:endParaRPr lang="en-US"/>
            </a:p>
          </p:txBody>
        </p:sp>
      </p:grpSp>
      <p:graphicFrame>
        <p:nvGraphicFramePr>
          <p:cNvPr id="216074" name="Object 10"/>
          <p:cNvGraphicFramePr>
            <a:graphicFrameLocks noChangeAspect="1"/>
          </p:cNvGraphicFramePr>
          <p:nvPr>
            <p:ph sz="quarter" idx="1"/>
          </p:nvPr>
        </p:nvGraphicFramePr>
        <p:xfrm>
          <a:off x="1846263" y="2492375"/>
          <a:ext cx="1489075" cy="1725613"/>
        </p:xfrm>
        <a:graphic>
          <a:graphicData uri="http://schemas.openxmlformats.org/presentationml/2006/ole">
            <p:oleObj spid="_x0000_s3075" name="Bitmap Image" r:id="rId4" imgW="1883880" imgH="2183760" progId="PBrush">
              <p:embed/>
            </p:oleObj>
          </a:graphicData>
        </a:graphic>
      </p:graphicFrame>
      <p:graphicFrame>
        <p:nvGraphicFramePr>
          <p:cNvPr id="216075" name="Object 11"/>
          <p:cNvGraphicFramePr>
            <a:graphicFrameLocks noChangeAspect="1"/>
          </p:cNvGraphicFramePr>
          <p:nvPr>
            <p:ph sz="quarter" idx="2"/>
          </p:nvPr>
        </p:nvGraphicFramePr>
        <p:xfrm>
          <a:off x="1711325" y="3108325"/>
          <a:ext cx="1304925" cy="1512888"/>
        </p:xfrm>
        <a:graphic>
          <a:graphicData uri="http://schemas.openxmlformats.org/presentationml/2006/ole">
            <p:oleObj spid="_x0000_s3076" name="Bitmap Image" r:id="rId5" imgW="1883880" imgH="2183760" progId="PBrush">
              <p:embed/>
            </p:oleObj>
          </a:graphicData>
        </a:graphic>
      </p:graphicFrame>
      <p:graphicFrame>
        <p:nvGraphicFramePr>
          <p:cNvPr id="216073" name="Object 9"/>
          <p:cNvGraphicFramePr>
            <a:graphicFrameLocks noChangeAspect="1"/>
          </p:cNvGraphicFramePr>
          <p:nvPr>
            <p:ph sz="quarter" idx="3"/>
          </p:nvPr>
        </p:nvGraphicFramePr>
        <p:xfrm>
          <a:off x="3162300" y="3422650"/>
          <a:ext cx="1474788" cy="1765300"/>
        </p:xfrm>
        <a:graphic>
          <a:graphicData uri="http://schemas.openxmlformats.org/presentationml/2006/ole">
            <p:oleObj spid="_x0000_s3074" name="Bitmap Image" r:id="rId6" imgW="1913760" imgH="2291760" progId="PBrush">
              <p:embed/>
            </p:oleObj>
          </a:graphicData>
        </a:graphic>
      </p:graphicFrame>
      <p:graphicFrame>
        <p:nvGraphicFramePr>
          <p:cNvPr id="216079" name="Object 15"/>
          <p:cNvGraphicFramePr>
            <a:graphicFrameLocks noChangeAspect="1"/>
          </p:cNvGraphicFramePr>
          <p:nvPr>
            <p:ph sz="quarter" idx="4"/>
          </p:nvPr>
        </p:nvGraphicFramePr>
        <p:xfrm>
          <a:off x="611188" y="2781300"/>
          <a:ext cx="1208087" cy="1320800"/>
        </p:xfrm>
        <a:graphic>
          <a:graphicData uri="http://schemas.openxmlformats.org/presentationml/2006/ole">
            <p:oleObj spid="_x0000_s3077" name="Bitmap Image" r:id="rId7" imgW="1724266" imgH="1886213" progId="PBrush">
              <p:embed/>
            </p:oleObj>
          </a:graphicData>
        </a:graphic>
      </p:graphicFrame>
      <p:sp>
        <p:nvSpPr>
          <p:cNvPr id="216076" name="Line 12"/>
          <p:cNvSpPr>
            <a:spLocks noChangeShapeType="1"/>
          </p:cNvSpPr>
          <p:nvPr/>
        </p:nvSpPr>
        <p:spPr bwMode="auto">
          <a:xfrm>
            <a:off x="3708400" y="4724400"/>
            <a:ext cx="1008063" cy="288925"/>
          </a:xfrm>
          <a:prstGeom prst="line">
            <a:avLst/>
          </a:prstGeom>
          <a:noFill/>
          <a:ln w="127000">
            <a:solidFill>
              <a:srgbClr val="FF3300"/>
            </a:solidFill>
            <a:round/>
            <a:headEnd/>
            <a:tailEnd/>
          </a:ln>
          <a:effectLst/>
        </p:spPr>
        <p:txBody>
          <a:bodyPr/>
          <a:lstStyle/>
          <a:p>
            <a:endParaRPr lang="en-US"/>
          </a:p>
        </p:txBody>
      </p:sp>
      <p:sp>
        <p:nvSpPr>
          <p:cNvPr id="216077" name="Line 13"/>
          <p:cNvSpPr>
            <a:spLocks noChangeShapeType="1"/>
          </p:cNvSpPr>
          <p:nvPr/>
        </p:nvSpPr>
        <p:spPr bwMode="auto">
          <a:xfrm>
            <a:off x="5435600" y="5300663"/>
            <a:ext cx="1871663" cy="576262"/>
          </a:xfrm>
          <a:prstGeom prst="line">
            <a:avLst/>
          </a:prstGeom>
          <a:noFill/>
          <a:ln w="127000">
            <a:solidFill>
              <a:srgbClr val="FF3300"/>
            </a:solidFill>
            <a:round/>
            <a:headEnd/>
            <a:tailEnd type="triangle" w="med" len="med"/>
          </a:ln>
          <a:effectLst/>
        </p:spPr>
        <p:txBody>
          <a:bodyPr/>
          <a:lstStyle/>
          <a:p>
            <a:endParaRPr lang="en-US"/>
          </a:p>
        </p:txBody>
      </p:sp>
      <p:sp>
        <p:nvSpPr>
          <p:cNvPr id="216078" name="Line 14"/>
          <p:cNvSpPr>
            <a:spLocks noChangeShapeType="1"/>
          </p:cNvSpPr>
          <p:nvPr/>
        </p:nvSpPr>
        <p:spPr bwMode="auto">
          <a:xfrm>
            <a:off x="2268538" y="4149725"/>
            <a:ext cx="935037" cy="358775"/>
          </a:xfrm>
          <a:prstGeom prst="line">
            <a:avLst/>
          </a:prstGeom>
          <a:noFill/>
          <a:ln w="107950">
            <a:solidFill>
              <a:srgbClr val="FF3300"/>
            </a:solidFill>
            <a:round/>
            <a:headEnd/>
            <a:tailEnd/>
          </a:ln>
          <a:effectLst/>
        </p:spPr>
        <p:txBody>
          <a:bodyPr/>
          <a:lstStyle/>
          <a:p>
            <a:endParaRPr lang="en-US"/>
          </a:p>
        </p:txBody>
      </p:sp>
      <p:sp>
        <p:nvSpPr>
          <p:cNvPr id="216080" name="Text Box 16"/>
          <p:cNvSpPr txBox="1">
            <a:spLocks noChangeArrowheads="1"/>
          </p:cNvSpPr>
          <p:nvPr/>
        </p:nvSpPr>
        <p:spPr bwMode="auto">
          <a:xfrm>
            <a:off x="7092950" y="4797425"/>
            <a:ext cx="1835150" cy="366713"/>
          </a:xfrm>
          <a:prstGeom prst="rect">
            <a:avLst/>
          </a:prstGeom>
          <a:noFill/>
          <a:ln w="9525">
            <a:noFill/>
            <a:miter lim="800000"/>
            <a:headEnd/>
            <a:tailEnd/>
          </a:ln>
          <a:effectLst/>
        </p:spPr>
        <p:txBody>
          <a:bodyPr>
            <a:spAutoFit/>
          </a:bodyPr>
          <a:lstStyle/>
          <a:p>
            <a:pPr algn="ctr">
              <a:spcBef>
                <a:spcPct val="50000"/>
              </a:spcBef>
            </a:pPr>
            <a:r>
              <a:rPr lang="en-GB" sz="1800" b="1">
                <a:solidFill>
                  <a:schemeClr val="bg1"/>
                </a:solidFill>
                <a:latin typeface="Arial" charset="0"/>
              </a:rPr>
              <a:t>Safety Incident</a:t>
            </a:r>
            <a:endParaRPr lang="en-GB">
              <a:solidFill>
                <a:schemeClr val="bg1"/>
              </a:solidFill>
              <a:latin typeface="Times New Roman" pitchFamily="18" charset="0"/>
            </a:endParaRPr>
          </a:p>
        </p:txBody>
      </p:sp>
      <p:sp>
        <p:nvSpPr>
          <p:cNvPr id="216081" name="Rectangle 17"/>
          <p:cNvSpPr>
            <a:spLocks noChangeArrowheads="1"/>
          </p:cNvSpPr>
          <p:nvPr/>
        </p:nvSpPr>
        <p:spPr bwMode="auto">
          <a:xfrm>
            <a:off x="5508625" y="2997200"/>
            <a:ext cx="3635375" cy="792163"/>
          </a:xfrm>
          <a:prstGeom prst="rect">
            <a:avLst/>
          </a:prstGeom>
          <a:noFill/>
          <a:ln w="9525">
            <a:noFill/>
            <a:miter lim="800000"/>
            <a:headEnd/>
            <a:tailEnd/>
          </a:ln>
          <a:effectLst/>
        </p:spPr>
        <p:txBody>
          <a:bodyPr anchor="ctr"/>
          <a:lstStyle/>
          <a:p>
            <a:pPr eaLnBrk="1" hangingPunct="1"/>
            <a:r>
              <a:rPr lang="en-GB" sz="1800" b="1">
                <a:solidFill>
                  <a:schemeClr val="bg1"/>
                </a:solidFill>
                <a:latin typeface="Arial" charset="0"/>
              </a:rPr>
              <a:t>Controls and defences</a:t>
            </a:r>
            <a:br>
              <a:rPr lang="en-GB" sz="1800" b="1">
                <a:solidFill>
                  <a:schemeClr val="bg1"/>
                </a:solidFill>
                <a:latin typeface="Arial" charset="0"/>
              </a:rPr>
            </a:br>
            <a:r>
              <a:rPr lang="en-GB" sz="1800" b="1">
                <a:solidFill>
                  <a:srgbClr val="FFFF00"/>
                </a:solidFill>
                <a:latin typeface="Arial" charset="0"/>
              </a:rPr>
              <a:t>Barriers</a:t>
            </a:r>
            <a:br>
              <a:rPr lang="en-GB" sz="1800" b="1">
                <a:solidFill>
                  <a:srgbClr val="FFFF00"/>
                </a:solidFill>
                <a:latin typeface="Arial" charset="0"/>
              </a:rPr>
            </a:br>
            <a:r>
              <a:rPr lang="en-GB" sz="1800" b="1" i="1">
                <a:solidFill>
                  <a:schemeClr val="bg1"/>
                </a:solidFill>
                <a:latin typeface="Arial" charset="0"/>
              </a:rPr>
              <a:t>…and no-one stopped  them’</a:t>
            </a:r>
          </a:p>
        </p:txBody>
      </p:sp>
      <p:sp>
        <p:nvSpPr>
          <p:cNvPr id="216082" name="Line 18"/>
          <p:cNvSpPr>
            <a:spLocks noChangeShapeType="1"/>
          </p:cNvSpPr>
          <p:nvPr/>
        </p:nvSpPr>
        <p:spPr bwMode="auto">
          <a:xfrm>
            <a:off x="250825" y="2781300"/>
            <a:ext cx="504825" cy="288925"/>
          </a:xfrm>
          <a:prstGeom prst="line">
            <a:avLst/>
          </a:prstGeom>
          <a:noFill/>
          <a:ln w="57150">
            <a:solidFill>
              <a:srgbClr val="FF3300"/>
            </a:solidFill>
            <a:round/>
            <a:headEnd/>
            <a:tailEnd type="triangle" w="med" len="med"/>
          </a:ln>
          <a:effectLst/>
        </p:spPr>
        <p:txBody>
          <a:bodyPr/>
          <a:lstStyle/>
          <a:p>
            <a:endParaRPr lang="en-US"/>
          </a:p>
        </p:txBody>
      </p:sp>
      <p:sp>
        <p:nvSpPr>
          <p:cNvPr id="216083" name="Line 19"/>
          <p:cNvSpPr>
            <a:spLocks noChangeShapeType="1"/>
          </p:cNvSpPr>
          <p:nvPr/>
        </p:nvSpPr>
        <p:spPr bwMode="auto">
          <a:xfrm>
            <a:off x="1116013" y="3789363"/>
            <a:ext cx="647700" cy="431800"/>
          </a:xfrm>
          <a:prstGeom prst="line">
            <a:avLst/>
          </a:prstGeom>
          <a:noFill/>
          <a:ln w="57150">
            <a:solidFill>
              <a:srgbClr val="FF3300"/>
            </a:solidFill>
            <a:round/>
            <a:headEnd/>
            <a:tailEnd/>
          </a:ln>
          <a:effectLst/>
        </p:spPr>
        <p:txBody>
          <a:bodyPr/>
          <a:lstStyle/>
          <a:p>
            <a:endParaRPr lang="en-US"/>
          </a:p>
        </p:txBody>
      </p:sp>
      <p:sp>
        <p:nvSpPr>
          <p:cNvPr id="216084" name="Line 20"/>
          <p:cNvSpPr>
            <a:spLocks noChangeShapeType="1"/>
          </p:cNvSpPr>
          <p:nvPr/>
        </p:nvSpPr>
        <p:spPr bwMode="auto">
          <a:xfrm>
            <a:off x="323850" y="3284538"/>
            <a:ext cx="431800" cy="217487"/>
          </a:xfrm>
          <a:prstGeom prst="line">
            <a:avLst/>
          </a:prstGeom>
          <a:noFill/>
          <a:ln w="69850">
            <a:solidFill>
              <a:srgbClr val="FF3300"/>
            </a:solidFill>
            <a:round/>
            <a:headEnd/>
            <a:tailEnd/>
          </a:ln>
          <a:effectLst/>
        </p:spPr>
        <p:txBody>
          <a:bodyPr/>
          <a:lstStyle/>
          <a:p>
            <a:endParaRPr lang="en-US"/>
          </a:p>
        </p:txBody>
      </p:sp>
      <p:sp>
        <p:nvSpPr>
          <p:cNvPr id="216085" name="Line 21"/>
          <p:cNvSpPr>
            <a:spLocks noChangeShapeType="1"/>
          </p:cNvSpPr>
          <p:nvPr/>
        </p:nvSpPr>
        <p:spPr bwMode="auto">
          <a:xfrm>
            <a:off x="1187450" y="3644900"/>
            <a:ext cx="647700" cy="287338"/>
          </a:xfrm>
          <a:prstGeom prst="line">
            <a:avLst/>
          </a:prstGeom>
          <a:noFill/>
          <a:ln w="88900">
            <a:solidFill>
              <a:srgbClr val="FF3300"/>
            </a:solidFill>
            <a:round/>
            <a:headEnd/>
            <a:tailEnd/>
          </a:ln>
          <a:effectLst/>
        </p:spPr>
        <p:txBody>
          <a:bodyPr/>
          <a:lstStyle/>
          <a:p>
            <a:endParaRPr lang="en-US"/>
          </a:p>
        </p:txBody>
      </p:sp>
      <p:sp>
        <p:nvSpPr>
          <p:cNvPr id="216086" name="Line 22"/>
          <p:cNvSpPr>
            <a:spLocks noChangeShapeType="1"/>
          </p:cNvSpPr>
          <p:nvPr/>
        </p:nvSpPr>
        <p:spPr bwMode="auto">
          <a:xfrm>
            <a:off x="2195513" y="4508500"/>
            <a:ext cx="1008062" cy="433388"/>
          </a:xfrm>
          <a:prstGeom prst="line">
            <a:avLst/>
          </a:prstGeom>
          <a:noFill/>
          <a:ln w="57150">
            <a:solidFill>
              <a:srgbClr val="FF3300"/>
            </a:solidFill>
            <a:round/>
            <a:headEnd/>
            <a:tailEnd type="triangle" w="med" len="med"/>
          </a:ln>
          <a:effectLst/>
        </p:spPr>
        <p:txBody>
          <a:bodyPr/>
          <a:lstStyle/>
          <a:p>
            <a:endParaRPr lang="en-US"/>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160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nodeType="clickEffect">
                                  <p:stCondLst>
                                    <p:cond delay="0"/>
                                  </p:stCondLst>
                                  <p:childTnLst>
                                    <p:set>
                                      <p:cBhvr>
                                        <p:cTn id="10" dur="1" fill="hold">
                                          <p:stCondLst>
                                            <p:cond delay="0"/>
                                          </p:stCondLst>
                                        </p:cTn>
                                        <p:tgtEl>
                                          <p:spTgt spid="216079"/>
                                        </p:tgtEl>
                                        <p:attrNameLst>
                                          <p:attrName>style.visibility</p:attrName>
                                        </p:attrNameLst>
                                      </p:cBhvr>
                                      <p:to>
                                        <p:strVal val="visible"/>
                                      </p:to>
                                    </p:set>
                                    <p:anim calcmode="lin" valueType="num">
                                      <p:cBhvr additive="base">
                                        <p:cTn id="11" dur="500" fill="hold"/>
                                        <p:tgtEl>
                                          <p:spTgt spid="216079"/>
                                        </p:tgtEl>
                                        <p:attrNameLst>
                                          <p:attrName>ppt_x</p:attrName>
                                        </p:attrNameLst>
                                      </p:cBhvr>
                                      <p:tavLst>
                                        <p:tav tm="0">
                                          <p:val>
                                            <p:strVal val="#ppt_x"/>
                                          </p:val>
                                        </p:tav>
                                        <p:tav tm="100000">
                                          <p:val>
                                            <p:strVal val="#ppt_x"/>
                                          </p:val>
                                        </p:tav>
                                      </p:tavLst>
                                    </p:anim>
                                    <p:anim calcmode="lin" valueType="num">
                                      <p:cBhvr additive="base">
                                        <p:cTn id="12" dur="500" fill="hold"/>
                                        <p:tgtEl>
                                          <p:spTgt spid="216079"/>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1" fill="hold" nodeType="afterEffect">
                                  <p:stCondLst>
                                    <p:cond delay="500"/>
                                  </p:stCondLst>
                                  <p:childTnLst>
                                    <p:set>
                                      <p:cBhvr>
                                        <p:cTn id="15" dur="1" fill="hold">
                                          <p:stCondLst>
                                            <p:cond delay="0"/>
                                          </p:stCondLst>
                                        </p:cTn>
                                        <p:tgtEl>
                                          <p:spTgt spid="216075"/>
                                        </p:tgtEl>
                                        <p:attrNameLst>
                                          <p:attrName>style.visibility</p:attrName>
                                        </p:attrNameLst>
                                      </p:cBhvr>
                                      <p:to>
                                        <p:strVal val="visible"/>
                                      </p:to>
                                    </p:set>
                                    <p:anim calcmode="lin" valueType="num">
                                      <p:cBhvr additive="base">
                                        <p:cTn id="16" dur="500" fill="hold"/>
                                        <p:tgtEl>
                                          <p:spTgt spid="216075"/>
                                        </p:tgtEl>
                                        <p:attrNameLst>
                                          <p:attrName>ppt_x</p:attrName>
                                        </p:attrNameLst>
                                      </p:cBhvr>
                                      <p:tavLst>
                                        <p:tav tm="0">
                                          <p:val>
                                            <p:strVal val="#ppt_x"/>
                                          </p:val>
                                        </p:tav>
                                        <p:tav tm="100000">
                                          <p:val>
                                            <p:strVal val="#ppt_x"/>
                                          </p:val>
                                        </p:tav>
                                      </p:tavLst>
                                    </p:anim>
                                    <p:anim calcmode="lin" valueType="num">
                                      <p:cBhvr additive="base">
                                        <p:cTn id="17" dur="500" fill="hold"/>
                                        <p:tgtEl>
                                          <p:spTgt spid="216075"/>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 presetClass="entr" presetSubtype="1" fill="hold" nodeType="afterEffect">
                                  <p:stCondLst>
                                    <p:cond delay="500"/>
                                  </p:stCondLst>
                                  <p:childTnLst>
                                    <p:set>
                                      <p:cBhvr>
                                        <p:cTn id="20" dur="1" fill="hold">
                                          <p:stCondLst>
                                            <p:cond delay="0"/>
                                          </p:stCondLst>
                                        </p:cTn>
                                        <p:tgtEl>
                                          <p:spTgt spid="216073"/>
                                        </p:tgtEl>
                                        <p:attrNameLst>
                                          <p:attrName>style.visibility</p:attrName>
                                        </p:attrNameLst>
                                      </p:cBhvr>
                                      <p:to>
                                        <p:strVal val="visible"/>
                                      </p:to>
                                    </p:set>
                                    <p:anim calcmode="lin" valueType="num">
                                      <p:cBhvr additive="base">
                                        <p:cTn id="21" dur="500" fill="hold"/>
                                        <p:tgtEl>
                                          <p:spTgt spid="216073"/>
                                        </p:tgtEl>
                                        <p:attrNameLst>
                                          <p:attrName>ppt_x</p:attrName>
                                        </p:attrNameLst>
                                      </p:cBhvr>
                                      <p:tavLst>
                                        <p:tav tm="0">
                                          <p:val>
                                            <p:strVal val="#ppt_x"/>
                                          </p:val>
                                        </p:tav>
                                        <p:tav tm="100000">
                                          <p:val>
                                            <p:strVal val="#ppt_x"/>
                                          </p:val>
                                        </p:tav>
                                      </p:tavLst>
                                    </p:anim>
                                    <p:anim calcmode="lin" valueType="num">
                                      <p:cBhvr additive="base">
                                        <p:cTn id="22" dur="500" fill="hold"/>
                                        <p:tgtEl>
                                          <p:spTgt spid="216073"/>
                                        </p:tgtEl>
                                        <p:attrNameLst>
                                          <p:attrName>ppt_y</p:attrName>
                                        </p:attrNameLst>
                                      </p:cBhvr>
                                      <p:tavLst>
                                        <p:tav tm="0">
                                          <p:val>
                                            <p:strVal val="0-#ppt_h/2"/>
                                          </p:val>
                                        </p:tav>
                                        <p:tav tm="100000">
                                          <p:val>
                                            <p:strVal val="#ppt_y"/>
                                          </p:val>
                                        </p:tav>
                                      </p:tavLst>
                                    </p:anim>
                                  </p:childTnLst>
                                </p:cTn>
                              </p:par>
                            </p:childTnLst>
                          </p:cTn>
                        </p:par>
                        <p:par>
                          <p:cTn id="23" fill="hold">
                            <p:stCondLst>
                              <p:cond delay="2500"/>
                            </p:stCondLst>
                            <p:childTnLst>
                              <p:par>
                                <p:cTn id="24" presetID="2" presetClass="entr" presetSubtype="1" fill="hold" nodeType="afterEffect">
                                  <p:stCondLst>
                                    <p:cond delay="500"/>
                                  </p:stCondLst>
                                  <p:childTnLst>
                                    <p:set>
                                      <p:cBhvr>
                                        <p:cTn id="25" dur="1" fill="hold">
                                          <p:stCondLst>
                                            <p:cond delay="0"/>
                                          </p:stCondLst>
                                        </p:cTn>
                                        <p:tgtEl>
                                          <p:spTgt spid="216074"/>
                                        </p:tgtEl>
                                        <p:attrNameLst>
                                          <p:attrName>style.visibility</p:attrName>
                                        </p:attrNameLst>
                                      </p:cBhvr>
                                      <p:to>
                                        <p:strVal val="visible"/>
                                      </p:to>
                                    </p:set>
                                    <p:anim calcmode="lin" valueType="num">
                                      <p:cBhvr additive="base">
                                        <p:cTn id="26" dur="500" fill="hold"/>
                                        <p:tgtEl>
                                          <p:spTgt spid="216074"/>
                                        </p:tgtEl>
                                        <p:attrNameLst>
                                          <p:attrName>ppt_x</p:attrName>
                                        </p:attrNameLst>
                                      </p:cBhvr>
                                      <p:tavLst>
                                        <p:tav tm="0">
                                          <p:val>
                                            <p:strVal val="#ppt_x"/>
                                          </p:val>
                                        </p:tav>
                                        <p:tav tm="100000">
                                          <p:val>
                                            <p:strVal val="#ppt_x"/>
                                          </p:val>
                                        </p:tav>
                                      </p:tavLst>
                                    </p:anim>
                                    <p:anim calcmode="lin" valueType="num">
                                      <p:cBhvr additive="base">
                                        <p:cTn id="27" dur="500" fill="hold"/>
                                        <p:tgtEl>
                                          <p:spTgt spid="216074"/>
                                        </p:tgtEl>
                                        <p:attrNameLst>
                                          <p:attrName>ppt_y</p:attrName>
                                        </p:attrNameLst>
                                      </p:cBhvr>
                                      <p:tavLst>
                                        <p:tav tm="0">
                                          <p:val>
                                            <p:strVal val="0-#ppt_h/2"/>
                                          </p:val>
                                        </p:tav>
                                        <p:tav tm="100000">
                                          <p:val>
                                            <p:strVal val="#ppt_y"/>
                                          </p:val>
                                        </p:tav>
                                      </p:tavLst>
                                    </p:anim>
                                  </p:childTnLst>
                                </p:cTn>
                              </p:par>
                            </p:childTnLst>
                          </p:cTn>
                        </p:par>
                        <p:par>
                          <p:cTn id="28" fill="hold">
                            <p:stCondLst>
                              <p:cond delay="3500"/>
                            </p:stCondLst>
                            <p:childTnLst>
                              <p:par>
                                <p:cTn id="29" presetID="1" presetClass="entr" presetSubtype="0" fill="hold" grpId="0" nodeType="afterEffect">
                                  <p:stCondLst>
                                    <p:cond delay="500"/>
                                  </p:stCondLst>
                                  <p:childTnLst>
                                    <p:set>
                                      <p:cBhvr>
                                        <p:cTn id="30" dur="1" fill="hold">
                                          <p:stCondLst>
                                            <p:cond delay="0"/>
                                          </p:stCondLst>
                                        </p:cTn>
                                        <p:tgtEl>
                                          <p:spTgt spid="216083"/>
                                        </p:tgtEl>
                                        <p:attrNameLst>
                                          <p:attrName>style.visibility</p:attrName>
                                        </p:attrNameLst>
                                      </p:cBhvr>
                                      <p:to>
                                        <p:strVal val="visible"/>
                                      </p:to>
                                    </p:set>
                                  </p:childTnLst>
                                </p:cTn>
                              </p:par>
                            </p:childTnLst>
                          </p:cTn>
                        </p:par>
                        <p:par>
                          <p:cTn id="31" fill="hold">
                            <p:stCondLst>
                              <p:cond delay="4000"/>
                            </p:stCondLst>
                            <p:childTnLst>
                              <p:par>
                                <p:cTn id="32" presetID="1" presetClass="entr" presetSubtype="0" fill="hold" grpId="0" nodeType="afterEffect">
                                  <p:stCondLst>
                                    <p:cond delay="500"/>
                                  </p:stCondLst>
                                  <p:childTnLst>
                                    <p:set>
                                      <p:cBhvr>
                                        <p:cTn id="33" dur="1" fill="hold">
                                          <p:stCondLst>
                                            <p:cond delay="0"/>
                                          </p:stCondLst>
                                        </p:cTn>
                                        <p:tgtEl>
                                          <p:spTgt spid="21608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16084"/>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1" nodeType="afterEffect">
                                  <p:stCondLst>
                                    <p:cond delay="500"/>
                                  </p:stCondLst>
                                  <p:childTnLst>
                                    <p:set>
                                      <p:cBhvr>
                                        <p:cTn id="40" dur="1" fill="hold">
                                          <p:stCondLst>
                                            <p:cond delay="0"/>
                                          </p:stCondLst>
                                        </p:cTn>
                                        <p:tgtEl>
                                          <p:spTgt spid="216084"/>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grpId="0" nodeType="afterEffect">
                                  <p:stCondLst>
                                    <p:cond delay="500"/>
                                  </p:stCondLst>
                                  <p:childTnLst>
                                    <p:set>
                                      <p:cBhvr>
                                        <p:cTn id="43" dur="1" fill="hold">
                                          <p:stCondLst>
                                            <p:cond delay="0"/>
                                          </p:stCondLst>
                                        </p:cTn>
                                        <p:tgtEl>
                                          <p:spTgt spid="216085"/>
                                        </p:tgtEl>
                                        <p:attrNameLst>
                                          <p:attrName>style.visibility</p:attrName>
                                        </p:attrNameLst>
                                      </p:cBhvr>
                                      <p:to>
                                        <p:strVal val="visible"/>
                                      </p:to>
                                    </p:set>
                                  </p:childTnLst>
                                </p:cTn>
                              </p:par>
                            </p:childTnLst>
                          </p:cTn>
                        </p:par>
                        <p:par>
                          <p:cTn id="44" fill="hold">
                            <p:stCondLst>
                              <p:cond delay="1000"/>
                            </p:stCondLst>
                            <p:childTnLst>
                              <p:par>
                                <p:cTn id="45" presetID="1" presetClass="entr" presetSubtype="0" fill="hold" grpId="0" nodeType="afterEffect">
                                  <p:stCondLst>
                                    <p:cond delay="500"/>
                                  </p:stCondLst>
                                  <p:childTnLst>
                                    <p:set>
                                      <p:cBhvr>
                                        <p:cTn id="46" dur="1" fill="hold">
                                          <p:stCondLst>
                                            <p:cond delay="0"/>
                                          </p:stCondLst>
                                        </p:cTn>
                                        <p:tgtEl>
                                          <p:spTgt spid="216078"/>
                                        </p:tgtEl>
                                        <p:attrNameLst>
                                          <p:attrName>style.visibility</p:attrName>
                                        </p:attrNameLst>
                                      </p:cBhvr>
                                      <p:to>
                                        <p:strVal val="visible"/>
                                      </p:to>
                                    </p:set>
                                  </p:childTnLst>
                                </p:cTn>
                              </p:par>
                            </p:childTnLst>
                          </p:cTn>
                        </p:par>
                        <p:par>
                          <p:cTn id="47" fill="hold">
                            <p:stCondLst>
                              <p:cond delay="1500"/>
                            </p:stCondLst>
                            <p:childTnLst>
                              <p:par>
                                <p:cTn id="48" presetID="1" presetClass="entr" presetSubtype="0" fill="hold" grpId="0" nodeType="afterEffect">
                                  <p:stCondLst>
                                    <p:cond delay="500"/>
                                  </p:stCondLst>
                                  <p:childTnLst>
                                    <p:set>
                                      <p:cBhvr>
                                        <p:cTn id="49" dur="1" fill="hold">
                                          <p:stCondLst>
                                            <p:cond delay="0"/>
                                          </p:stCondLst>
                                        </p:cTn>
                                        <p:tgtEl>
                                          <p:spTgt spid="216076"/>
                                        </p:tgtEl>
                                        <p:attrNameLst>
                                          <p:attrName>style.visibility</p:attrName>
                                        </p:attrNameLst>
                                      </p:cBhvr>
                                      <p:to>
                                        <p:strVal val="visible"/>
                                      </p:to>
                                    </p:set>
                                  </p:childTnLst>
                                </p:cTn>
                              </p:par>
                            </p:childTnLst>
                          </p:cTn>
                        </p:par>
                        <p:par>
                          <p:cTn id="50" fill="hold">
                            <p:stCondLst>
                              <p:cond delay="2000"/>
                            </p:stCondLst>
                            <p:childTnLst>
                              <p:par>
                                <p:cTn id="51" presetID="1" presetClass="entr" presetSubtype="0" fill="hold" grpId="0" nodeType="afterEffect">
                                  <p:stCondLst>
                                    <p:cond delay="500"/>
                                  </p:stCondLst>
                                  <p:childTnLst>
                                    <p:set>
                                      <p:cBhvr>
                                        <p:cTn id="52" dur="1" fill="hold">
                                          <p:stCondLst>
                                            <p:cond delay="0"/>
                                          </p:stCondLst>
                                        </p:cTn>
                                        <p:tgtEl>
                                          <p:spTgt spid="216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6" grpId="0" animBg="1"/>
      <p:bldP spid="216077" grpId="0" animBg="1"/>
      <p:bldP spid="216078" grpId="0" animBg="1"/>
      <p:bldP spid="216082" grpId="0" animBg="1"/>
      <p:bldP spid="216083" grpId="0" animBg="1"/>
      <p:bldP spid="216084" grpId="0" animBg="1"/>
      <p:bldP spid="216084" grpId="1" animBg="1"/>
      <p:bldP spid="216085" grpId="0" animBg="1"/>
      <p:bldP spid="21608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3826" name="Picture 3"/>
          <p:cNvPicPr>
            <a:picLocks noChangeAspect="1" noChangeArrowheads="1"/>
          </p:cNvPicPr>
          <p:nvPr/>
        </p:nvPicPr>
        <p:blipFill>
          <a:blip r:embed="rId3" cstate="print"/>
          <a:srcRect t="17877"/>
          <a:stretch>
            <a:fillRect/>
          </a:stretch>
        </p:blipFill>
        <p:spPr bwMode="auto">
          <a:xfrm>
            <a:off x="609600" y="1371600"/>
            <a:ext cx="7632700" cy="4506912"/>
          </a:xfrm>
          <a:prstGeom prst="rect">
            <a:avLst/>
          </a:prstGeom>
          <a:noFill/>
          <a:ln w="9525">
            <a:noFill/>
            <a:miter lim="800000"/>
            <a:headEnd/>
            <a:tailEnd/>
          </a:ln>
        </p:spPr>
      </p:pic>
      <p:sp>
        <p:nvSpPr>
          <p:cNvPr id="13315" name="Rectangle 2"/>
          <p:cNvSpPr>
            <a:spLocks noGrp="1" noChangeArrowheads="1"/>
          </p:cNvSpPr>
          <p:nvPr>
            <p:ph type="title"/>
          </p:nvPr>
        </p:nvSpPr>
        <p:spPr/>
        <p:txBody>
          <a:bodyPr>
            <a:normAutofit/>
          </a:bodyPr>
          <a:lstStyle/>
          <a:p>
            <a:pPr eaLnBrk="1" hangingPunct="1">
              <a:defRPr/>
            </a:pPr>
            <a:r>
              <a:rPr lang="en-GB" sz="3200" smtClean="0"/>
              <a:t>Swiss Cheese theory exercise </a:t>
            </a:r>
            <a:br>
              <a:rPr lang="en-GB" sz="3200" smtClean="0"/>
            </a:br>
            <a:endParaRPr lang="en-GB" sz="3200" smtClean="0"/>
          </a:p>
        </p:txBody>
      </p:sp>
    </p:spTree>
  </p:cSld>
  <p:clrMapOvr>
    <a:masterClrMapping/>
  </p:clrMapOvr>
  <p:transition spd="slow">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5400" dirty="0" smtClean="0">
                <a:cs typeface="B Nazanin" pitchFamily="2" charset="-78"/>
              </a:rPr>
              <a:t>مانع</a:t>
            </a:r>
            <a:endParaRPr lang="en-US" sz="5400" dirty="0">
              <a:cs typeface="B Nazanin" pitchFamily="2" charset="-78"/>
            </a:endParaRPr>
          </a:p>
        </p:txBody>
      </p:sp>
      <p:sp>
        <p:nvSpPr>
          <p:cNvPr id="3" name="Content Placeholder 2"/>
          <p:cNvSpPr>
            <a:spLocks noGrp="1"/>
          </p:cNvSpPr>
          <p:nvPr>
            <p:ph idx="1"/>
          </p:nvPr>
        </p:nvSpPr>
        <p:spPr>
          <a:xfrm>
            <a:off x="571472" y="2643182"/>
            <a:ext cx="8086724" cy="3580438"/>
          </a:xfrm>
        </p:spPr>
        <p:txBody>
          <a:bodyPr>
            <a:normAutofit/>
          </a:bodyPr>
          <a:lstStyle/>
          <a:p>
            <a:pPr algn="r" rtl="1"/>
            <a:r>
              <a:rPr lang="fa-IR" sz="4000" dirty="0" smtClean="0">
                <a:cs typeface="B Nazanin" pitchFamily="2" charset="-78"/>
              </a:rPr>
              <a:t>مانع : اقدامی کنترلی است که برای پیشگیری از وارد شدن آسیب به موارد آسیب پذیر (افراد، اشیا و ساختمان، وجهه و اعتبار سازمان، جامعه) طراحی و اجرا می گردد .  </a:t>
            </a:r>
          </a:p>
          <a:p>
            <a:pPr algn="r" rtl="1"/>
            <a:endParaRPr lang="fa-IR" sz="4000" dirty="0" smtClean="0">
              <a:cs typeface="B Nazanin" pitchFamily="2" charset="-78"/>
            </a:endParaRPr>
          </a:p>
        </p:txBody>
      </p:sp>
    </p:spTree>
  </p:cSld>
  <p:clrMapOvr>
    <a:masterClrMapping/>
  </p:clrMapOvr>
  <p:transition spd="slow">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pPr algn="ctr" rtl="1"/>
            <a:r>
              <a:rPr lang="fa-IR" sz="5400" dirty="0" smtClean="0">
                <a:solidFill>
                  <a:srgbClr val="500050"/>
                </a:solidFill>
                <a:cs typeface="B Nazanin" pitchFamily="2" charset="-78"/>
              </a:rPr>
              <a:t>موانع، کنترل ها و لايه‌هاي دفاعي</a:t>
            </a:r>
            <a:endParaRPr lang="en-US" sz="5400" dirty="0" smtClean="0">
              <a:solidFill>
                <a:srgbClr val="500050"/>
              </a:solidFill>
              <a:cs typeface="B Nazanin" pitchFamily="2" charset="-78"/>
            </a:endParaRPr>
          </a:p>
        </p:txBody>
      </p:sp>
      <p:sp>
        <p:nvSpPr>
          <p:cNvPr id="486403" name="Rectangle 3"/>
          <p:cNvSpPr>
            <a:spLocks noGrp="1" noChangeArrowheads="1"/>
          </p:cNvSpPr>
          <p:nvPr>
            <p:ph idx="1"/>
          </p:nvPr>
        </p:nvSpPr>
        <p:spPr>
          <a:xfrm>
            <a:off x="428596" y="2571744"/>
            <a:ext cx="8143932" cy="4143404"/>
          </a:xfrm>
        </p:spPr>
        <p:txBody>
          <a:bodyPr>
            <a:normAutofit/>
          </a:bodyPr>
          <a:lstStyle/>
          <a:p>
            <a:pPr algn="r" rtl="1" eaLnBrk="1" hangingPunct="1">
              <a:spcBef>
                <a:spcPct val="50000"/>
              </a:spcBef>
              <a:spcAft>
                <a:spcPct val="50000"/>
              </a:spcAft>
              <a:buSzTx/>
              <a:buFontTx/>
              <a:buChar char="•"/>
            </a:pPr>
            <a:r>
              <a:rPr lang="fa-IR" sz="3600" dirty="0" smtClean="0">
                <a:solidFill>
                  <a:srgbClr val="500050"/>
                </a:solidFill>
                <a:latin typeface="Times New Roman" pitchFamily="18" charset="0"/>
                <a:cs typeface="B Nazanin" pitchFamily="2" charset="-78"/>
              </a:rPr>
              <a:t>موانع مبتنی بر اعمال انسان </a:t>
            </a:r>
          </a:p>
          <a:p>
            <a:pPr algn="r" rtl="1" eaLnBrk="1" hangingPunct="1">
              <a:spcBef>
                <a:spcPct val="50000"/>
              </a:spcBef>
              <a:spcAft>
                <a:spcPct val="50000"/>
              </a:spcAft>
              <a:buSzTx/>
              <a:buFontTx/>
              <a:buChar char="•"/>
            </a:pPr>
            <a:r>
              <a:rPr lang="fa-IR" sz="3600" dirty="0" smtClean="0">
                <a:solidFill>
                  <a:srgbClr val="500050"/>
                </a:solidFill>
                <a:latin typeface="Times New Roman" pitchFamily="18" charset="0"/>
                <a:cs typeface="B Nazanin" pitchFamily="2" charset="-78"/>
              </a:rPr>
              <a:t>موانع اجرایی و مدیریتی</a:t>
            </a:r>
          </a:p>
          <a:p>
            <a:pPr algn="r" rtl="1" eaLnBrk="1" hangingPunct="1">
              <a:spcBef>
                <a:spcPct val="50000"/>
              </a:spcBef>
              <a:spcAft>
                <a:spcPct val="50000"/>
              </a:spcAft>
              <a:buSzTx/>
              <a:buFontTx/>
              <a:buChar char="•"/>
            </a:pPr>
            <a:r>
              <a:rPr lang="fa-IR" sz="3600" dirty="0" smtClean="0">
                <a:solidFill>
                  <a:srgbClr val="500050"/>
                </a:solidFill>
                <a:latin typeface="Times New Roman" pitchFamily="18" charset="0"/>
                <a:cs typeface="B Nazanin" pitchFamily="2" charset="-78"/>
              </a:rPr>
              <a:t>موانع طبیعی</a:t>
            </a:r>
          </a:p>
          <a:p>
            <a:pPr algn="r" rtl="1" eaLnBrk="1" hangingPunct="1">
              <a:spcBef>
                <a:spcPct val="50000"/>
              </a:spcBef>
              <a:spcAft>
                <a:spcPct val="50000"/>
              </a:spcAft>
              <a:buSzTx/>
              <a:buFontTx/>
              <a:buChar char="•"/>
            </a:pPr>
            <a:r>
              <a:rPr lang="fa-IR" sz="3600" dirty="0" smtClean="0">
                <a:solidFill>
                  <a:srgbClr val="500050"/>
                </a:solidFill>
                <a:latin typeface="Times New Roman" pitchFamily="18" charset="0"/>
                <a:cs typeface="B Nazanin" pitchFamily="2" charset="-78"/>
              </a:rPr>
              <a:t>موانع فیزیکی </a:t>
            </a:r>
            <a:r>
              <a:rPr lang="en-US" sz="3600" dirty="0" smtClean="0">
                <a:solidFill>
                  <a:srgbClr val="500050"/>
                </a:solidFill>
                <a:latin typeface="Times New Roman" pitchFamily="18" charset="0"/>
                <a:cs typeface="B Nazanin" pitchFamily="2" charset="-78"/>
              </a:rPr>
              <a:t> </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Effect transition="in" filter="fade">
                                      <p:cBhvr>
                                        <p:cTn id="7" dur="500"/>
                                        <p:tgtEl>
                                          <p:spTgt spid="4864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86403">
                                            <p:txEl>
                                              <p:pRg st="0" end="0"/>
                                            </p:txEl>
                                          </p:spTgt>
                                        </p:tgtEl>
                                        <p:attrNameLst>
                                          <p:attrName>style.visibility</p:attrName>
                                        </p:attrNameLst>
                                      </p:cBhvr>
                                      <p:to>
                                        <p:strVal val="visible"/>
                                      </p:to>
                                    </p:set>
                                    <p:animEffect transition="in" filter="wipe(right)">
                                      <p:cBhvr>
                                        <p:cTn id="12" dur="500"/>
                                        <p:tgtEl>
                                          <p:spTgt spid="4864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86403">
                                            <p:txEl>
                                              <p:pRg st="1" end="1"/>
                                            </p:txEl>
                                          </p:spTgt>
                                        </p:tgtEl>
                                        <p:attrNameLst>
                                          <p:attrName>style.visibility</p:attrName>
                                        </p:attrNameLst>
                                      </p:cBhvr>
                                      <p:to>
                                        <p:strVal val="visible"/>
                                      </p:to>
                                    </p:set>
                                    <p:animEffect transition="in" filter="wipe(right)">
                                      <p:cBhvr>
                                        <p:cTn id="17" dur="500"/>
                                        <p:tgtEl>
                                          <p:spTgt spid="4864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86403">
                                            <p:txEl>
                                              <p:pRg st="2" end="2"/>
                                            </p:txEl>
                                          </p:spTgt>
                                        </p:tgtEl>
                                        <p:attrNameLst>
                                          <p:attrName>style.visibility</p:attrName>
                                        </p:attrNameLst>
                                      </p:cBhvr>
                                      <p:to>
                                        <p:strVal val="visible"/>
                                      </p:to>
                                    </p:set>
                                    <p:animEffect transition="in" filter="wipe(right)">
                                      <p:cBhvr>
                                        <p:cTn id="22" dur="500"/>
                                        <p:tgtEl>
                                          <p:spTgt spid="4864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86403">
                                            <p:txEl>
                                              <p:pRg st="3" end="3"/>
                                            </p:txEl>
                                          </p:spTgt>
                                        </p:tgtEl>
                                        <p:attrNameLst>
                                          <p:attrName>style.visibility</p:attrName>
                                        </p:attrNameLst>
                                      </p:cBhvr>
                                      <p:to>
                                        <p:strVal val="visible"/>
                                      </p:to>
                                    </p:set>
                                    <p:animEffect transition="in" filter="wipe(right)">
                                      <p:cBhvr>
                                        <p:cTn id="27" dur="500"/>
                                        <p:tgtEl>
                                          <p:spTgt spid="486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142984"/>
            <a:ext cx="8191528" cy="5319730"/>
          </a:xfrm>
        </p:spPr>
        <p:txBody>
          <a:bodyPr/>
          <a:lstStyle/>
          <a:p>
            <a:pPr algn="r">
              <a:buNone/>
            </a:pPr>
            <a:endParaRPr lang="fa-IR" sz="3200" b="1" dirty="0" smtClean="0">
              <a:solidFill>
                <a:schemeClr val="bg2">
                  <a:lumMod val="25000"/>
                </a:schemeClr>
              </a:solidFill>
              <a:cs typeface="B Nazanin" pitchFamily="2" charset="-78"/>
            </a:endParaRPr>
          </a:p>
          <a:p>
            <a:pPr>
              <a:buNone/>
            </a:pPr>
            <a:r>
              <a:rPr lang="fa-IR" sz="3200" b="1" dirty="0" smtClean="0">
                <a:solidFill>
                  <a:schemeClr val="bg2">
                    <a:lumMod val="25000"/>
                  </a:schemeClr>
                </a:solidFill>
                <a:cs typeface="B Nazanin" pitchFamily="2" charset="-78"/>
              </a:rPr>
              <a:t>موانع انسانی مانند:</a:t>
            </a:r>
          </a:p>
          <a:p>
            <a:pPr algn="r">
              <a:buNone/>
            </a:pPr>
            <a:endParaRPr lang="fa-IR" sz="3200" dirty="0" smtClean="0">
              <a:solidFill>
                <a:schemeClr val="bg2">
                  <a:lumMod val="25000"/>
                </a:schemeClr>
              </a:solidFill>
              <a:cs typeface="B Nazanin" pitchFamily="2" charset="-78"/>
            </a:endParaRPr>
          </a:p>
          <a:p>
            <a:pPr algn="r" rtl="1"/>
            <a:r>
              <a:rPr lang="fa-IR" sz="3200" dirty="0" smtClean="0">
                <a:solidFill>
                  <a:schemeClr val="bg2">
                    <a:lumMod val="25000"/>
                  </a:schemeClr>
                </a:solidFill>
                <a:cs typeface="B Nazanin" pitchFamily="2" charset="-78"/>
              </a:rPr>
              <a:t>چک کردن دوز دارو قبل از تزریق به بیمار </a:t>
            </a:r>
          </a:p>
          <a:p>
            <a:pPr algn="r" rtl="1"/>
            <a:endParaRPr lang="fa-IR" sz="3200" dirty="0" smtClean="0">
              <a:solidFill>
                <a:schemeClr val="bg2">
                  <a:lumMod val="25000"/>
                </a:schemeClr>
              </a:solidFill>
              <a:cs typeface="B Nazanin" pitchFamily="2" charset="-78"/>
            </a:endParaRPr>
          </a:p>
          <a:p>
            <a:pPr algn="r" rtl="1"/>
            <a:r>
              <a:rPr lang="fa-IR" sz="3200" dirty="0" smtClean="0">
                <a:solidFill>
                  <a:schemeClr val="bg2">
                    <a:lumMod val="25000"/>
                  </a:schemeClr>
                </a:solidFill>
                <a:cs typeface="B Nazanin" pitchFamily="2" charset="-78"/>
              </a:rPr>
              <a:t>امتحان کردن گرمای آب حمام قبل از شستشوی بیمار مسن</a:t>
            </a:r>
          </a:p>
          <a:p>
            <a:pPr algn="r" rtl="1"/>
            <a:endParaRPr lang="fa-IR" sz="3200" dirty="0" smtClean="0">
              <a:solidFill>
                <a:schemeClr val="bg2">
                  <a:lumMod val="25000"/>
                </a:schemeClr>
              </a:solidFill>
              <a:cs typeface="B Nazanin" pitchFamily="2" charset="-78"/>
            </a:endParaRPr>
          </a:p>
          <a:p>
            <a:pPr algn="r" rtl="1"/>
            <a:r>
              <a:rPr lang="fa-IR" sz="3200" dirty="0" smtClean="0">
                <a:solidFill>
                  <a:schemeClr val="bg2">
                    <a:lumMod val="25000"/>
                  </a:schemeClr>
                </a:solidFill>
                <a:cs typeface="B Nazanin" pitchFamily="2" charset="-78"/>
              </a:rPr>
              <a:t>کنترل و مهار بیماران مهاجم </a:t>
            </a:r>
            <a:endParaRPr lang="en-US" sz="3200" dirty="0">
              <a:solidFill>
                <a:schemeClr val="bg2">
                  <a:lumMod val="25000"/>
                </a:schemeClr>
              </a:solidFill>
              <a:cs typeface="B Nazanin" pitchFamily="2" charset="-78"/>
            </a:endParaRPr>
          </a:p>
        </p:txBody>
      </p:sp>
    </p:spTree>
  </p:cSld>
  <p:clrMapOvr>
    <a:masterClrMapping/>
  </p:clrMapOvr>
  <p:transition spd="slow">
    <p:wheel spokes="8"/>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7643866" cy="4429156"/>
          </a:xfrm>
        </p:spPr>
        <p:txBody>
          <a:bodyPr>
            <a:normAutofit/>
          </a:bodyPr>
          <a:lstStyle/>
          <a:p>
            <a:pPr algn="r">
              <a:buNone/>
            </a:pPr>
            <a:r>
              <a:rPr lang="fa-IR" sz="3200" b="1" dirty="0" smtClean="0">
                <a:cs typeface="B Nazanin" pitchFamily="2" charset="-78"/>
              </a:rPr>
              <a:t>موانع اجرایی مانند:</a:t>
            </a:r>
          </a:p>
          <a:p>
            <a:pPr algn="r">
              <a:buNone/>
            </a:pPr>
            <a:endParaRPr lang="fa-IR" b="1" dirty="0" smtClean="0">
              <a:cs typeface="B Nazanin" pitchFamily="2" charset="-78"/>
            </a:endParaRPr>
          </a:p>
          <a:p>
            <a:pPr algn="r">
              <a:buNone/>
            </a:pPr>
            <a:endParaRPr lang="fa-IR" sz="3200" b="1" dirty="0" smtClean="0">
              <a:cs typeface="B Nazanin" pitchFamily="2" charset="-78"/>
            </a:endParaRPr>
          </a:p>
          <a:p>
            <a:pPr algn="r" rtl="1"/>
            <a:r>
              <a:rPr lang="fa-IR" sz="3200" dirty="0" smtClean="0">
                <a:cs typeface="B Nazanin" pitchFamily="2" charset="-78"/>
              </a:rPr>
              <a:t>پروتکل ها و پروسیجرها  مانند سیاستهای شناسایی بیمار</a:t>
            </a:r>
          </a:p>
          <a:p>
            <a:pPr algn="r" rtl="1"/>
            <a:r>
              <a:rPr lang="fa-IR" sz="3200" dirty="0" smtClean="0">
                <a:cs typeface="B Nazanin" pitchFamily="2" charset="-78"/>
              </a:rPr>
              <a:t>آموزش و نظارت </a:t>
            </a:r>
          </a:p>
          <a:p>
            <a:pPr algn="r" rtl="1"/>
            <a:r>
              <a:rPr lang="fa-IR" sz="3200" dirty="0" smtClean="0">
                <a:cs typeface="B Nazanin" pitchFamily="2" charset="-78"/>
              </a:rPr>
              <a:t>امضای حداقل دو نفر برای داروهای ویژه</a:t>
            </a:r>
            <a:endParaRPr lang="en-US" sz="3200" dirty="0">
              <a:cs typeface="B Nazanin" pitchFamily="2" charset="-78"/>
            </a:endParaRP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defRPr/>
            </a:pPr>
            <a:r>
              <a:rPr lang="ar-SA" dirty="0" smtClean="0">
                <a:cs typeface="B Titr" pitchFamily="2" charset="-78"/>
              </a:rPr>
              <a:t> تعریف خطای پزشکی</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just" rtl="1"/>
            <a:r>
              <a:rPr lang="ar-SA" sz="4000" dirty="0">
                <a:cs typeface="B Ferdosi" pitchFamily="2" charset="-78"/>
              </a:rPr>
              <a:t>قصور خدمت یا ارتکاب عمل اشتباه در برنامه‌ریزی یا اجرا که به طور بالفعل یا بالقوه باعث یک نتیجه ناخواسته می‌شود. </a:t>
            </a:r>
            <a:endParaRPr lang="fa-IR" sz="4000" dirty="0" smtClean="0">
              <a:cs typeface="B Ferdosi" pitchFamily="2" charset="-78"/>
            </a:endParaRPr>
          </a:p>
          <a:p>
            <a:pPr algn="just" rtl="1"/>
            <a:endParaRPr lang="fa-IR" sz="4000" dirty="0">
              <a:cs typeface="B Ferdosi" pitchFamily="2" charset="-78"/>
            </a:endParaRPr>
          </a:p>
          <a:p>
            <a:pPr algn="just" rtl="1"/>
            <a:r>
              <a:rPr lang="ar-SA" sz="4000" dirty="0">
                <a:cs typeface="B Ferdosi" pitchFamily="2" charset="-78"/>
              </a:rPr>
              <a:t>این تعریف به طور مشخص حیطه‌های کلیدی علل خطا (قصور یا ارتکاب، برنامه‌ریزی و اجرا) را دربرمی‌گیرد</a:t>
            </a:r>
            <a:r>
              <a:rPr lang="en-US" sz="4000" dirty="0">
                <a:cs typeface="B Ferdosi" pitchFamily="2" charset="-78"/>
              </a:rPr>
              <a:t>. </a:t>
            </a:r>
          </a:p>
        </p:txBody>
      </p:sp>
    </p:spTree>
  </p:cSld>
  <p:clrMapOvr>
    <a:masterClrMapping/>
  </p:clrMapOvr>
  <p:transition spd="slow">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62966" cy="5357850"/>
          </a:xfrm>
        </p:spPr>
        <p:txBody>
          <a:bodyPr>
            <a:normAutofit lnSpcReduction="10000"/>
          </a:bodyPr>
          <a:lstStyle/>
          <a:p>
            <a:pPr algn="r" rtl="1">
              <a:buNone/>
            </a:pPr>
            <a:r>
              <a:rPr lang="fa-IR" b="1" dirty="0" smtClean="0">
                <a:cs typeface="B Nazanin" pitchFamily="2" charset="-78"/>
              </a:rPr>
              <a:t>موانع طبیعی مانند :</a:t>
            </a:r>
          </a:p>
          <a:p>
            <a:pPr algn="r" rtl="1">
              <a:buNone/>
            </a:pPr>
            <a:endParaRPr lang="fa-IR" b="1" dirty="0" smtClean="0">
              <a:cs typeface="B Nazanin" pitchFamily="2" charset="-78"/>
            </a:endParaRPr>
          </a:p>
          <a:p>
            <a:pPr algn="r" rtl="1"/>
            <a:r>
              <a:rPr lang="fa-IR" sz="2800" dirty="0" smtClean="0">
                <a:cs typeface="B Nazanin" pitchFamily="2" charset="-78"/>
              </a:rPr>
              <a:t>استفاده از موانع زمانی، فاصله ای، نحوه قرار گرفتن و ذخیره اشیا/داروها ، نحوه استقرار بیماران مانند : </a:t>
            </a:r>
          </a:p>
          <a:p>
            <a:pPr algn="r" rtl="1">
              <a:buNone/>
            </a:pPr>
            <a:r>
              <a:rPr lang="fa-IR" sz="2800" dirty="0" smtClean="0">
                <a:cs typeface="B Nazanin" pitchFamily="2" charset="-78"/>
              </a:rPr>
              <a:t>ایزوله کردن بیمار </a:t>
            </a:r>
            <a:r>
              <a:rPr lang="en-US" sz="2000" b="1" dirty="0" smtClean="0">
                <a:cs typeface="B Nazanin" pitchFamily="2" charset="-78"/>
              </a:rPr>
              <a:t>methiciline resistant Staphyloccous aureus</a:t>
            </a:r>
            <a:r>
              <a:rPr lang="fa-IR" sz="2000" b="1" dirty="0" smtClean="0">
                <a:cs typeface="B Nazanin" pitchFamily="2" charset="-78"/>
              </a:rPr>
              <a:t> (</a:t>
            </a:r>
            <a:r>
              <a:rPr lang="en-US" sz="2000" b="1" dirty="0" smtClean="0"/>
              <a:t>MRSA</a:t>
            </a:r>
            <a:r>
              <a:rPr lang="fa-IR" sz="2000" b="1" dirty="0" smtClean="0"/>
              <a:t>)</a:t>
            </a:r>
            <a:endParaRPr lang="fa-IR" sz="2000" b="1" dirty="0" smtClean="0">
              <a:cs typeface="B Nazanin" pitchFamily="2" charset="-78"/>
            </a:endParaRPr>
          </a:p>
          <a:p>
            <a:pPr algn="r" rtl="1">
              <a:buFont typeface="Arial" pitchFamily="34" charset="0"/>
              <a:buChar char="•"/>
            </a:pPr>
            <a:r>
              <a:rPr lang="fa-IR" sz="2800" dirty="0" smtClean="0">
                <a:cs typeface="B Nazanin" pitchFamily="2" charset="-78"/>
              </a:rPr>
              <a:t>وجود پروسیجر برای تشخیص مرگ بیماران مغزی که به صورت مستقل توسط دو پزشک انجام می شود و 12 ساعت بعد مجدداً تکرار می شو</a:t>
            </a:r>
            <a:r>
              <a:rPr lang="fa-IR" sz="2400" dirty="0" smtClean="0">
                <a:cs typeface="B Nazanin" pitchFamily="2" charset="-78"/>
              </a:rPr>
              <a:t>د</a:t>
            </a:r>
            <a:r>
              <a:rPr lang="fa-IR" sz="1800" dirty="0" smtClean="0">
                <a:cs typeface="B Nazanin" pitchFamily="2" charset="-78"/>
              </a:rPr>
              <a:t>. </a:t>
            </a:r>
            <a:r>
              <a:rPr lang="fa-IR" dirty="0" smtClean="0"/>
              <a:t> </a:t>
            </a:r>
          </a:p>
          <a:p>
            <a:pPr algn="r" rtl="1">
              <a:buFont typeface="Arial" pitchFamily="34" charset="0"/>
              <a:buChar char="•"/>
            </a:pPr>
            <a:endParaRPr lang="fa-IR" dirty="0" smtClean="0"/>
          </a:p>
          <a:p>
            <a:pPr algn="r" rtl="1">
              <a:buFont typeface="Arial" pitchFamily="34" charset="0"/>
              <a:buChar char="•"/>
            </a:pPr>
            <a:r>
              <a:rPr lang="fa-IR" dirty="0" smtClean="0">
                <a:cs typeface="B Nazanin" pitchFamily="2" charset="-78"/>
              </a:rPr>
              <a:t>تجویز متوترکسات و وینکریستین در روزهای جدا توسط افراد جدا </a:t>
            </a:r>
          </a:p>
          <a:p>
            <a:pPr algn="r" rtl="1">
              <a:buFont typeface="Arial" pitchFamily="34" charset="0"/>
              <a:buChar char="•"/>
            </a:pPr>
            <a:endParaRPr lang="fa-IR" dirty="0" smtClean="0">
              <a:cs typeface="B Nazanin" pitchFamily="2" charset="-78"/>
            </a:endParaRPr>
          </a:p>
          <a:p>
            <a:pPr algn="r" rtl="1">
              <a:buFont typeface="Arial" pitchFamily="34" charset="0"/>
              <a:buChar char="•"/>
            </a:pPr>
            <a:r>
              <a:rPr lang="fa-IR" dirty="0" smtClean="0">
                <a:cs typeface="B Nazanin" pitchFamily="2" charset="-78"/>
              </a:rPr>
              <a:t>وجود پروسیجر برای کنترل داروهای تجویز شده در دارخانه مثلاً تخصیص زمان کافی (10 دقیقه) بین چک اولیه نسخه و پیچیدن نسخه </a:t>
            </a:r>
            <a:endParaRPr lang="en-US" dirty="0">
              <a:cs typeface="B Nazanin" pitchFamily="2" charset="-78"/>
            </a:endParaRPr>
          </a:p>
        </p:txBody>
      </p:sp>
    </p:spTree>
  </p:cSld>
  <p:clrMapOvr>
    <a:masterClrMapping/>
  </p:clrMapOvr>
  <p:transition spd="slow">
    <p:wheel spokes="8"/>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fa-IR" sz="2800" b="1" dirty="0" smtClean="0">
                <a:cs typeface="B Nazanin" pitchFamily="2" charset="-78"/>
              </a:rPr>
              <a:t>موانع فیزیکی مانند : </a:t>
            </a:r>
          </a:p>
          <a:p>
            <a:pPr algn="r" rtl="1">
              <a:buNone/>
            </a:pPr>
            <a:endParaRPr lang="fa-IR" sz="2800" b="1" dirty="0" smtClean="0">
              <a:cs typeface="B Nazanin" pitchFamily="2" charset="-78"/>
            </a:endParaRPr>
          </a:p>
          <a:p>
            <a:pPr algn="r" rtl="1">
              <a:buNone/>
            </a:pPr>
            <a:endParaRPr lang="fa-IR" sz="2800" b="1" dirty="0" smtClean="0">
              <a:cs typeface="B Nazanin" pitchFamily="2" charset="-78"/>
            </a:endParaRPr>
          </a:p>
          <a:p>
            <a:pPr algn="r" rtl="1">
              <a:buNone/>
            </a:pPr>
            <a:r>
              <a:rPr lang="fa-IR" sz="2800" dirty="0" smtClean="0">
                <a:solidFill>
                  <a:srgbClr val="003366"/>
                </a:solidFill>
                <a:latin typeface="Times New Roman" pitchFamily="18" charset="0"/>
                <a:cs typeface="B Nazanin" pitchFamily="2" charset="-78"/>
              </a:rPr>
              <a:t>بارکدها، نگهداری برخی داروها در قفسه های دربسته، دستبند شناسایی بیمار،  برنامه های کامپیوتری که تا یک مرحله تمام نشده اجازه ورود به مرحله بعدی را نمی دهد ( در تکمیل پرونده بیماران)</a:t>
            </a:r>
            <a:r>
              <a:rPr lang="en-US" sz="2800" dirty="0" smtClean="0">
                <a:solidFill>
                  <a:srgbClr val="003366"/>
                </a:solidFill>
                <a:latin typeface="Times New Roman" pitchFamily="18" charset="0"/>
                <a:cs typeface="B Nazanin" pitchFamily="2" charset="-78"/>
              </a:rPr>
              <a:t>  </a:t>
            </a:r>
            <a:r>
              <a:rPr lang="fa-IR" sz="2800" dirty="0" smtClean="0">
                <a:solidFill>
                  <a:srgbClr val="003366"/>
                </a:solidFill>
                <a:latin typeface="Times New Roman" pitchFamily="18" charset="0"/>
                <a:cs typeface="B Nazanin" pitchFamily="2" charset="-78"/>
              </a:rPr>
              <a:t>و ...</a:t>
            </a:r>
            <a:endParaRPr lang="en-US" b="1" dirty="0">
              <a:solidFill>
                <a:srgbClr val="003366"/>
              </a:solidFill>
              <a:cs typeface="B Nazanin" pitchFamily="2" charset="-78"/>
            </a:endParaRPr>
          </a:p>
        </p:txBody>
      </p:sp>
    </p:spTree>
  </p:cSld>
  <p:clrMapOvr>
    <a:masterClrMapping/>
  </p:clrMapOvr>
  <p:transition spd="slow">
    <p:wheel spokes="8"/>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pPr algn="ctr"/>
            <a:r>
              <a:rPr lang="en-US" dirty="0" smtClean="0">
                <a:solidFill>
                  <a:srgbClr val="FFC000"/>
                </a:solidFill>
              </a:rPr>
              <a:t/>
            </a:r>
            <a:br>
              <a:rPr lang="en-US" dirty="0" smtClean="0">
                <a:solidFill>
                  <a:srgbClr val="FFC000"/>
                </a:solidFill>
              </a:rPr>
            </a:br>
            <a:r>
              <a:rPr lang="fa-IR" sz="4800" dirty="0" smtClean="0">
                <a:solidFill>
                  <a:schemeClr val="accent6"/>
                </a:solidFill>
                <a:cs typeface="B Nazanin" pitchFamily="2" charset="-78"/>
              </a:rPr>
              <a:t> </a:t>
            </a:r>
            <a:r>
              <a:rPr lang="fa-IR" sz="4800" b="1" dirty="0" smtClean="0">
                <a:solidFill>
                  <a:srgbClr val="0070C0"/>
                </a:solidFill>
                <a:cs typeface="B Nazanin" pitchFamily="2" charset="-78"/>
              </a:rPr>
              <a:t>اثربخشی موانع </a:t>
            </a:r>
            <a:endParaRPr lang="en-US" b="1" dirty="0">
              <a:solidFill>
                <a:srgbClr val="0070C0"/>
              </a:solidFill>
            </a:endParaRPr>
          </a:p>
        </p:txBody>
      </p:sp>
      <p:sp>
        <p:nvSpPr>
          <p:cNvPr id="3" name="Content Placeholder 2"/>
          <p:cNvSpPr>
            <a:spLocks noGrp="1"/>
          </p:cNvSpPr>
          <p:nvPr>
            <p:ph idx="1"/>
          </p:nvPr>
        </p:nvSpPr>
        <p:spPr>
          <a:xfrm>
            <a:off x="457200" y="1714488"/>
            <a:ext cx="8458200" cy="4411675"/>
          </a:xfrm>
        </p:spPr>
        <p:txBody>
          <a:bodyPr>
            <a:normAutofit fontScale="70000" lnSpcReduction="20000"/>
          </a:bodyPr>
          <a:lstStyle/>
          <a:p>
            <a:pPr algn="r" rtl="1"/>
            <a:r>
              <a:rPr lang="fa-IR" sz="3000" dirty="0" smtClean="0">
                <a:cs typeface="B Nazanin" pitchFamily="2" charset="-78"/>
              </a:rPr>
              <a:t>می توان گفت که معمولا ًموانعی که دربر گیرنده اقدامات انسانی و اجرایی هستند، ضعیف ترین موانع هستند، از آن جهت که بر روی رفتار و عملکرد انسانی تکیه زیادی داشته و انسان نیز جائزالخطا است.</a:t>
            </a:r>
          </a:p>
          <a:p>
            <a:pPr algn="r" rtl="1">
              <a:buNone/>
            </a:pPr>
            <a:endParaRPr lang="fa-IR" sz="3000" dirty="0" smtClean="0">
              <a:cs typeface="B Nazanin" pitchFamily="2" charset="-78"/>
            </a:endParaRPr>
          </a:p>
          <a:p>
            <a:pPr algn="r" rtl="1"/>
            <a:r>
              <a:rPr lang="fa-IR" sz="3200" dirty="0" smtClean="0">
                <a:cs typeface="B Nazanin" pitchFamily="2" charset="-78"/>
              </a:rPr>
              <a:t>در بخش بهداشت و درمان بکارگیری </a:t>
            </a:r>
            <a:r>
              <a:rPr lang="fa-IR" sz="3100" b="1" dirty="0" smtClean="0">
                <a:solidFill>
                  <a:schemeClr val="accent1">
                    <a:lumMod val="75000"/>
                  </a:schemeClr>
                </a:solidFill>
                <a:effectLst>
                  <a:outerShdw blurRad="31750" dist="25400" dir="5400000" algn="tl" rotWithShape="0">
                    <a:srgbClr val="000000">
                      <a:alpha val="25000"/>
                    </a:srgbClr>
                  </a:outerShdw>
                </a:effectLst>
                <a:latin typeface="+mj-lt"/>
                <a:ea typeface="+mj-ea"/>
                <a:cs typeface="B Nazanin" pitchFamily="2" charset="-78"/>
              </a:rPr>
              <a:t>موانع انسانی و موانع اجرایی و مدیریتی</a:t>
            </a:r>
            <a:r>
              <a:rPr lang="fa-IR" sz="6200" b="1" dirty="0" smtClean="0">
                <a:solidFill>
                  <a:schemeClr val="accent1">
                    <a:lumMod val="75000"/>
                  </a:schemeClr>
                </a:solidFill>
                <a:effectLst>
                  <a:outerShdw blurRad="31750" dist="25400" dir="5400000" algn="tl" rotWithShape="0">
                    <a:srgbClr val="000000">
                      <a:alpha val="25000"/>
                    </a:srgbClr>
                  </a:outerShdw>
                </a:effectLst>
                <a:latin typeface="+mj-lt"/>
                <a:ea typeface="+mj-ea"/>
                <a:cs typeface="B Nazanin" pitchFamily="2" charset="-78"/>
              </a:rPr>
              <a:t> </a:t>
            </a:r>
            <a:r>
              <a:rPr lang="fa-IR" sz="3200" dirty="0" smtClean="0">
                <a:cs typeface="B Nazanin" pitchFamily="2" charset="-78"/>
              </a:rPr>
              <a:t>متداول تر از سایر موانع است (</a:t>
            </a:r>
            <a:r>
              <a:rPr lang="en-US" sz="3200" dirty="0" smtClean="0">
                <a:cs typeface="B Nazanin" pitchFamily="2" charset="-78"/>
              </a:rPr>
              <a:t>Weak Failsafe</a:t>
            </a:r>
            <a:r>
              <a:rPr lang="fa-IR" sz="3200" dirty="0" smtClean="0">
                <a:cs typeface="B Nazanin" pitchFamily="2" charset="-78"/>
              </a:rPr>
              <a:t>) ،  دلیل این امر هم به خوبی مشخص نیست ، اما می توان یک دلیل آن را تکیه بیش از حد به فعالیت های انسانی در این بخش دانست .</a:t>
            </a:r>
            <a:endParaRPr lang="en-US" sz="3200" dirty="0" smtClean="0">
              <a:cs typeface="B Nazanin" pitchFamily="2" charset="-78"/>
            </a:endParaRPr>
          </a:p>
          <a:p>
            <a:pPr algn="r" rtl="1"/>
            <a:endParaRPr lang="fa-IR" sz="3000" dirty="0" smtClean="0">
              <a:cs typeface="B Nazanin" pitchFamily="2" charset="-78"/>
            </a:endParaRPr>
          </a:p>
          <a:p>
            <a:pPr algn="r" rtl="1"/>
            <a:r>
              <a:rPr lang="fa-IR" sz="3000" dirty="0" smtClean="0">
                <a:cs typeface="B Nazanin" pitchFamily="2" charset="-78"/>
              </a:rPr>
              <a:t>درموانع فیزیکی معمولاً از بقیه موانع قوی تر می باشند (</a:t>
            </a:r>
            <a:r>
              <a:rPr lang="en-US" sz="3000" dirty="0" smtClean="0">
                <a:cs typeface="B Nazanin" pitchFamily="2" charset="-78"/>
              </a:rPr>
              <a:t>Strong failsafe</a:t>
            </a:r>
            <a:r>
              <a:rPr lang="fa-IR" sz="3000" dirty="0" smtClean="0">
                <a:cs typeface="B Nazanin" pitchFamily="2" charset="-78"/>
              </a:rPr>
              <a:t>).</a:t>
            </a:r>
          </a:p>
          <a:p>
            <a:pPr algn="r" rtl="1"/>
            <a:endParaRPr lang="fa-IR" sz="3000" dirty="0" smtClean="0">
              <a:cs typeface="B Nazanin" pitchFamily="2" charset="-78"/>
            </a:endParaRPr>
          </a:p>
          <a:p>
            <a:pPr algn="r" rtl="1"/>
            <a:r>
              <a:rPr lang="fa-IR" sz="3000" dirty="0" smtClean="0">
                <a:cs typeface="B Nazanin" pitchFamily="2" charset="-78"/>
              </a:rPr>
              <a:t>با ترکیب و ادغام موانع در مراحل مختلف می توان قدرت و اثربخشی آنها را افزایش داد( به خصوص در مورد موانع اجرایی و انسانی) </a:t>
            </a:r>
          </a:p>
          <a:p>
            <a:pPr algn="r" rtl="1"/>
            <a:endParaRPr lang="en-US" dirty="0"/>
          </a:p>
        </p:txBody>
      </p:sp>
    </p:spTree>
  </p:cSld>
  <p:clrMapOvr>
    <a:masterClrMapping/>
  </p:clrMapOvr>
  <p:transition spd="slow">
    <p:wheel spokes="8"/>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ar-SA" sz="5400" dirty="0" smtClean="0">
                <a:solidFill>
                  <a:srgbClr val="500050"/>
                </a:solidFill>
                <a:cs typeface="B Nazanin" pitchFamily="2" charset="-78"/>
              </a:rPr>
              <a:t>قانون</a:t>
            </a:r>
            <a:r>
              <a:rPr lang="ar-SA" dirty="0" smtClean="0"/>
              <a:t> </a:t>
            </a:r>
            <a:r>
              <a:rPr lang="ar-SA" sz="5400" dirty="0" smtClean="0">
                <a:solidFill>
                  <a:srgbClr val="500050"/>
                </a:solidFill>
                <a:cs typeface="B Nazanin" pitchFamily="2" charset="-78"/>
              </a:rPr>
              <a:t>چه می‌گو</a:t>
            </a:r>
            <a:r>
              <a:rPr lang="fa-IR" sz="5400" dirty="0" smtClean="0">
                <a:solidFill>
                  <a:srgbClr val="500050"/>
                </a:solidFill>
                <a:cs typeface="B Nazanin" pitchFamily="2" charset="-78"/>
              </a:rPr>
              <a:t>ی</a:t>
            </a:r>
            <a:r>
              <a:rPr lang="ar-SA" sz="5400" dirty="0" smtClean="0">
                <a:solidFill>
                  <a:srgbClr val="500050"/>
                </a:solidFill>
                <a:cs typeface="B Nazanin" pitchFamily="2" charset="-78"/>
              </a:rPr>
              <a:t>د؟</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lgn="r" rtl="1">
              <a:defRPr/>
            </a:pPr>
            <a:r>
              <a:rPr lang="ar-SA" sz="2400" dirty="0" smtClean="0"/>
              <a:t>در ماده </a:t>
            </a:r>
            <a:r>
              <a:rPr lang="fa-IR" sz="2400" dirty="0" err="1" smtClean="0"/>
              <a:t>۶۰</a:t>
            </a:r>
            <a:r>
              <a:rPr lang="ar-SA" sz="2400" dirty="0" smtClean="0"/>
              <a:t> قانون مجازات اسلامی آورده شده است: </a:t>
            </a:r>
            <a:endParaRPr lang="fa-IR" sz="2400" dirty="0" smtClean="0"/>
          </a:p>
          <a:p>
            <a:pPr algn="r" rtl="1">
              <a:defRPr/>
            </a:pPr>
            <a:r>
              <a:rPr lang="ar-SA" sz="2400" b="1" dirty="0" smtClean="0"/>
              <a:t>چنانچه طبیب پیش از شروع درمان یا اعمال جراحی از مریض یا ولی او برائت حاصل کرده باشد، ضامن خسارت جانی یا مالی یا نقص عضو نیست و در موارد فوری که اجازه گرفتن ممکن نباشد، طبیب ضامن است. </a:t>
            </a:r>
            <a:endParaRPr lang="fa-IR" sz="2400" b="1" dirty="0" smtClean="0"/>
          </a:p>
          <a:p>
            <a:pPr algn="r" rtl="1">
              <a:defRPr/>
            </a:pPr>
            <a:r>
              <a:rPr lang="ar-SA" sz="2400" dirty="0" smtClean="0"/>
              <a:t>با وجود این، بسیاری از حقوقدانان معتقدند چنانچه پزشک در تشخیص بیماری دچار اشتباه شود، خطای شغلی برای وی محرز است و اساسا خطای وی در معالجه یا عمل جراحی، خود نوعی از خطاست و به نظر می‌رسد چنانچه پزشک متبحر و حاذقی به دلیل سهل‌انگاری، بی‌احتیاطی، بی‌مبالاتی و رعایت نکردن نظامات دولتی مرتکب خطای پزشکی شود و به بیمار صدمه‌ای بزند، ضامن است؛ حتی اگر اعمال وی با اجازه بیمار یا ولی او باشد</a:t>
            </a:r>
            <a:r>
              <a:rPr lang="en-US" sz="2400" dirty="0" smtClean="0"/>
              <a:t>. </a:t>
            </a:r>
            <a:br>
              <a:rPr lang="en-US" sz="2400" dirty="0" smtClean="0"/>
            </a:br>
            <a:r>
              <a:rPr lang="ar-SA" sz="2400" dirty="0" smtClean="0"/>
              <a:t>چنانچه پزشک مهارت و دقت متعارف و معمول را در رشته خود به خدمت گرفته باشد، مرهون اجر و پاداش است. حتی اگر در مداوای بیمار موفق نشود</a:t>
            </a:r>
            <a:r>
              <a:rPr lang="en-US" sz="2400" dirty="0" smtClean="0"/>
              <a:t>.</a:t>
            </a:r>
            <a:endParaRPr lang="en-US" sz="2400" dirty="0"/>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1472" y="285728"/>
            <a:ext cx="8229600" cy="1143000"/>
          </a:xfrm>
        </p:spPr>
        <p:txBody>
          <a:bodyPr>
            <a:normAutofit/>
          </a:bodyPr>
          <a:lstStyle/>
          <a:p>
            <a:pPr algn="ctr"/>
            <a:r>
              <a:rPr lang="fa-IR" dirty="0" smtClean="0">
                <a:cs typeface="B Titr" pitchFamily="2" charset="-78"/>
              </a:rPr>
              <a:t>قصور پزشکی</a:t>
            </a:r>
          </a:p>
        </p:txBody>
      </p:sp>
      <p:sp>
        <p:nvSpPr>
          <p:cNvPr id="5" name="Rectangle 4"/>
          <p:cNvSpPr/>
          <p:nvPr/>
        </p:nvSpPr>
        <p:spPr>
          <a:xfrm>
            <a:off x="642910" y="2071678"/>
            <a:ext cx="7215238" cy="3323987"/>
          </a:xfrm>
          <a:prstGeom prst="rect">
            <a:avLst/>
          </a:prstGeom>
        </p:spPr>
        <p:txBody>
          <a:bodyPr wrap="square">
            <a:spAutoFit/>
          </a:bodyPr>
          <a:lstStyle/>
          <a:p>
            <a:r>
              <a:rPr lang="fa-IR" sz="4800" dirty="0" smtClean="0">
                <a:latin typeface="+mn-lt"/>
                <a:ea typeface="+mn-ea"/>
                <a:cs typeface="B Ferdosi" pitchFamily="2" charset="-78"/>
              </a:rPr>
              <a:t>کوتاهی در اجرای استانداد مراقبت های پزشکی که بایدبه عمل آید .درحقیقت قصورعبارت است ازترک فعل لازم ویاانجام فعل ممنوعه .</a:t>
            </a:r>
            <a:r>
              <a:rPr lang="fa-IR" dirty="0" smtClean="0">
                <a:latin typeface="+mn-lt"/>
                <a:ea typeface="+mn-ea"/>
                <a:cs typeface="B Ferdosi" pitchFamily="2" charset="-78"/>
              </a:rPr>
              <a:t/>
            </a:r>
            <a:br>
              <a:rPr lang="fa-IR" dirty="0" smtClean="0">
                <a:latin typeface="+mn-lt"/>
                <a:ea typeface="+mn-ea"/>
                <a:cs typeface="B Ferdosi" pitchFamily="2" charset="-78"/>
              </a:rPr>
            </a:br>
            <a:endParaRPr lang="fa-IR" dirty="0"/>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cs typeface="B Titr" pitchFamily="2" charset="-78"/>
              </a:rPr>
              <a:t>C</a:t>
            </a:r>
            <a:r>
              <a:rPr lang="en-US" dirty="0" smtClean="0"/>
              <a:t>ont.</a:t>
            </a:r>
            <a:endParaRPr lang="en-US" dirty="0"/>
          </a:p>
        </p:txBody>
      </p:sp>
      <p:sp>
        <p:nvSpPr>
          <p:cNvPr id="3" name="Content Placeholder 2"/>
          <p:cNvSpPr>
            <a:spLocks noGrp="1"/>
          </p:cNvSpPr>
          <p:nvPr>
            <p:ph idx="1"/>
          </p:nvPr>
        </p:nvSpPr>
        <p:spPr/>
        <p:txBody>
          <a:bodyPr>
            <a:normAutofit/>
          </a:bodyPr>
          <a:lstStyle/>
          <a:p>
            <a:pPr algn="r" rtl="1">
              <a:defRPr/>
            </a:pPr>
            <a:r>
              <a:rPr lang="ar-SA" dirty="0" smtClean="0"/>
              <a:t>از دیدگاه </a:t>
            </a:r>
            <a:r>
              <a:rPr lang="ar-SA" b="1" dirty="0" smtClean="0"/>
              <a:t>پزشکی</a:t>
            </a:r>
            <a:r>
              <a:rPr lang="ar-SA" dirty="0" smtClean="0"/>
              <a:t> </a:t>
            </a:r>
            <a:r>
              <a:rPr lang="ar-SA" b="1" dirty="0" smtClean="0"/>
              <a:t>آمریکا</a:t>
            </a:r>
            <a:r>
              <a:rPr lang="en-US" dirty="0" smtClean="0"/>
              <a:t>:</a:t>
            </a:r>
            <a:r>
              <a:rPr lang="ar-SA" dirty="0" smtClean="0"/>
              <a:t> </a:t>
            </a:r>
            <a:endParaRPr lang="en-US" dirty="0" smtClean="0"/>
          </a:p>
          <a:p>
            <a:pPr>
              <a:defRPr/>
            </a:pPr>
            <a:r>
              <a:rPr lang="ar-SA" dirty="0" smtClean="0"/>
              <a:t>خطای پزشکی کوتاهی در اجرای</a:t>
            </a:r>
            <a:r>
              <a:rPr lang="en-US" dirty="0" smtClean="0"/>
              <a:t> </a:t>
            </a:r>
            <a:r>
              <a:rPr lang="ar-SA" dirty="0" smtClean="0"/>
              <a:t>اقدامات برنامه ریزی شده یا استفاده از روش اشتباه برای رسیدن به یک هدف محسوب </a:t>
            </a:r>
            <a:endParaRPr lang="en-US" dirty="0" smtClean="0"/>
          </a:p>
          <a:p>
            <a:pPr>
              <a:defRPr/>
            </a:pPr>
            <a:r>
              <a:rPr lang="ar-SA" dirty="0" smtClean="0"/>
              <a:t>می شود.</a:t>
            </a:r>
            <a:endParaRPr lang="en-US" dirty="0" smtClean="0"/>
          </a:p>
          <a:p>
            <a:pPr>
              <a:defRPr/>
            </a:pPr>
            <a:endParaRPr lang="en-US" dirty="0" smtClean="0"/>
          </a:p>
          <a:p>
            <a:pPr algn="r" rtl="1">
              <a:buNone/>
              <a:defRPr/>
            </a:pPr>
            <a:r>
              <a:rPr lang="en-US" b="1" dirty="0" smtClean="0"/>
              <a:t> . </a:t>
            </a:r>
            <a:r>
              <a:rPr lang="ar-SA" dirty="0" smtClean="0"/>
              <a:t>براساس </a:t>
            </a:r>
            <a:r>
              <a:rPr lang="ar-SA" b="1" dirty="0" smtClean="0"/>
              <a:t>متون حقوقی</a:t>
            </a:r>
            <a:r>
              <a:rPr lang="ar-SA" dirty="0" smtClean="0"/>
              <a:t> ما نیز خطای پزشکی این طور تعریف شده است: </a:t>
            </a:r>
            <a:endParaRPr lang="en-US" dirty="0" smtClean="0"/>
          </a:p>
          <a:p>
            <a:pPr algn="r" rtl="1">
              <a:defRPr/>
            </a:pPr>
            <a:r>
              <a:rPr lang="ar-SA" dirty="0" smtClean="0"/>
              <a:t>اقدام یاعدم اقدام پزشک که موجب تحمیل خسارت جسمی، مالی یا معنوی به بیما </a:t>
            </a:r>
            <a:r>
              <a:rPr lang="fa-IR" dirty="0"/>
              <a:t>ر</a:t>
            </a:r>
            <a:r>
              <a:rPr lang="ar-SA" dirty="0" smtClean="0"/>
              <a:t>شود،که البته این خطاها بسیار متنوع اند ودر دسته ها و گروه های مختلف قرار می گیرند.</a:t>
            </a:r>
            <a:endParaRPr lang="en-US" dirty="0"/>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cs typeface="B Titr" pitchFamily="2" charset="-78"/>
              </a:rPr>
              <a:t>اپیدمولوژی:</a:t>
            </a:r>
            <a:endParaRPr lang="fa-IR" dirty="0">
              <a:cs typeface="B Titr" pitchFamily="2" charset="-78"/>
            </a:endParaRPr>
          </a:p>
        </p:txBody>
      </p:sp>
      <p:sp>
        <p:nvSpPr>
          <p:cNvPr id="4" name="Content Placeholder 2"/>
          <p:cNvSpPr>
            <a:spLocks noGrp="1"/>
          </p:cNvSpPr>
          <p:nvPr>
            <p:ph idx="1"/>
          </p:nvPr>
        </p:nvSpPr>
        <p:spPr/>
        <p:txBody>
          <a:bodyPr>
            <a:normAutofit lnSpcReduction="10000"/>
          </a:bodyPr>
          <a:lstStyle/>
          <a:p>
            <a:pPr algn="just" rtl="1">
              <a:defRPr/>
            </a:pPr>
            <a:r>
              <a:rPr lang="fa-IR" sz="3200" dirty="0" smtClean="0">
                <a:cs typeface="B Ferdosi" pitchFamily="2" charset="-78"/>
              </a:rPr>
              <a:t>آخرین آمار </a:t>
            </a:r>
            <a:r>
              <a:rPr lang="ar-SA" sz="3200" dirty="0" smtClean="0">
                <a:cs typeface="B Ferdosi" pitchFamily="2" charset="-78"/>
              </a:rPr>
              <a:t>میزان مرگ‌ومیر حاصل از خطاهای یاتروژنیک رقمی‌بین 230 تا 284 هزار مورد در سال</a:t>
            </a:r>
            <a:r>
              <a:rPr lang="en-US" sz="3200" dirty="0" smtClean="0">
                <a:cs typeface="B Ferdosi" pitchFamily="2" charset="-78"/>
              </a:rPr>
              <a:t> </a:t>
            </a:r>
            <a:r>
              <a:rPr lang="fa-IR" sz="3200" dirty="0" smtClean="0">
                <a:cs typeface="B Ferdosi" pitchFamily="2" charset="-78"/>
              </a:rPr>
              <a:t> در آمریکاست </a:t>
            </a:r>
            <a:r>
              <a:rPr lang="ar-SA" sz="3200" dirty="0" smtClean="0">
                <a:cs typeface="B Ferdosi" pitchFamily="2" charset="-78"/>
              </a:rPr>
              <a:t>و رقم </a:t>
            </a:r>
            <a:r>
              <a:rPr lang="fa-IR" sz="3200" dirty="0" smtClean="0">
                <a:cs typeface="B Ferdosi" pitchFamily="2" charset="-78"/>
              </a:rPr>
              <a:t>قبلی مرگ و میر در اثر خطا </a:t>
            </a:r>
            <a:r>
              <a:rPr lang="ar-SA" sz="3200" dirty="0" smtClean="0">
                <a:cs typeface="B Ferdosi" pitchFamily="2" charset="-78"/>
              </a:rPr>
              <a:t>225 هزار مورد در سال</a:t>
            </a:r>
            <a:r>
              <a:rPr lang="en-US" sz="3200" dirty="0" smtClean="0">
                <a:cs typeface="B Ferdosi" pitchFamily="2" charset="-78"/>
              </a:rPr>
              <a:t>.</a:t>
            </a:r>
          </a:p>
          <a:p>
            <a:pPr algn="just" rtl="1">
              <a:defRPr/>
            </a:pPr>
            <a:endParaRPr lang="fa-IR" sz="3200" dirty="0" smtClean="0">
              <a:cs typeface="B Ferdosi" pitchFamily="2" charset="-78"/>
            </a:endParaRPr>
          </a:p>
          <a:p>
            <a:pPr algn="just" rtl="1">
              <a:defRPr/>
            </a:pPr>
            <a:endParaRPr lang="en-US" sz="3200" dirty="0" smtClean="0">
              <a:cs typeface="B Ferdosi" pitchFamily="2" charset="-78"/>
            </a:endParaRPr>
          </a:p>
          <a:p>
            <a:pPr algn="just" rtl="1">
              <a:defRPr/>
            </a:pPr>
            <a:r>
              <a:rPr lang="ar-SA" sz="3200" dirty="0" smtClean="0">
                <a:cs typeface="B Ferdosi" pitchFamily="2" charset="-78"/>
              </a:rPr>
              <a:t>با این حساب پس از علل قلبی- عروقی و سرطان‌ها، </a:t>
            </a:r>
            <a:r>
              <a:rPr lang="ar-SA" sz="3200" b="1" dirty="0" smtClean="0">
                <a:cs typeface="B Ferdosi" pitchFamily="2" charset="-78"/>
              </a:rPr>
              <a:t>خطاهای پزشکی سومین علت مرگ‌ومیر در جامعه آمریکا</a:t>
            </a:r>
            <a:r>
              <a:rPr lang="ar-SA" sz="3200" dirty="0" smtClean="0">
                <a:cs typeface="B Ferdosi" pitchFamily="2" charset="-78"/>
              </a:rPr>
              <a:t> را تشکیل می‌دهند. در رتبه </a:t>
            </a:r>
            <a:r>
              <a:rPr lang="ar-SA" sz="3200" b="1" dirty="0" smtClean="0">
                <a:cs typeface="B Ferdosi" pitchFamily="2" charset="-78"/>
              </a:rPr>
              <a:t>چهارم</a:t>
            </a:r>
            <a:r>
              <a:rPr lang="ar-SA" sz="3200" dirty="0" smtClean="0">
                <a:cs typeface="B Ferdosi" pitchFamily="2" charset="-78"/>
              </a:rPr>
              <a:t> مرگ‌ومیر ناشی از سکته‌های مغزی قرار دارد که از نظر آماری فاصله بسیار زیادی با عامل سوم یعنی خطاهای پزشکی دارد</a:t>
            </a:r>
            <a:r>
              <a:rPr lang="en-US" sz="3200" dirty="0" smtClean="0">
                <a:cs typeface="B Ferdosi" pitchFamily="2" charset="-78"/>
              </a:rPr>
              <a:t>. </a:t>
            </a:r>
            <a:endParaRPr lang="en-US" sz="3200" dirty="0">
              <a:cs typeface="B Ferdosi" pitchFamily="2" charset="-78"/>
            </a:endParaRPr>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972452" cy="724648"/>
          </a:xfrm>
        </p:spPr>
        <p:txBody>
          <a:bodyPr>
            <a:normAutofit fontScale="90000"/>
          </a:bodyPr>
          <a:lstStyle/>
          <a:p>
            <a:pPr algn="ctr">
              <a:defRPr/>
            </a:pPr>
            <a:r>
              <a:rPr lang="en-US" dirty="0" smtClean="0">
                <a:cs typeface="B Titr" pitchFamily="2" charset="-78"/>
              </a:rPr>
              <a:t>con</a:t>
            </a:r>
            <a:endParaRPr lang="en-US" dirty="0">
              <a:cs typeface="B Titr" pitchFamily="2" charset="-78"/>
            </a:endParaRPr>
          </a:p>
        </p:txBody>
      </p:sp>
      <p:sp>
        <p:nvSpPr>
          <p:cNvPr id="3" name="Content Placeholder 2"/>
          <p:cNvSpPr>
            <a:spLocks noGrp="1"/>
          </p:cNvSpPr>
          <p:nvPr>
            <p:ph idx="1"/>
          </p:nvPr>
        </p:nvSpPr>
        <p:spPr>
          <a:xfrm>
            <a:off x="457200" y="1643050"/>
            <a:ext cx="8115328" cy="4833950"/>
          </a:xfrm>
        </p:spPr>
        <p:txBody>
          <a:bodyPr>
            <a:noAutofit/>
          </a:bodyPr>
          <a:lstStyle/>
          <a:p>
            <a:pPr algn="r" rtl="1">
              <a:defRPr/>
            </a:pPr>
            <a:r>
              <a:rPr lang="ar-SA" sz="2800" dirty="0" smtClean="0">
                <a:cs typeface="B Ferdosi" pitchFamily="2" charset="-78"/>
              </a:rPr>
              <a:t>خطاهاي پزشكي </a:t>
            </a:r>
            <a:r>
              <a:rPr lang="ar-SA" sz="2800" b="1" dirty="0" smtClean="0">
                <a:cs typeface="B Ferdosi" pitchFamily="2" charset="-78"/>
              </a:rPr>
              <a:t>سالانه بيش از</a:t>
            </a:r>
            <a:r>
              <a:rPr lang="ar-SA" sz="2800" dirty="0" smtClean="0">
                <a:cs typeface="B Ferdosi" pitchFamily="2" charset="-78"/>
              </a:rPr>
              <a:t> حوادث و سوانح، سرطان پستان و يا ايدز باعث مرگ و مير مي‌شود.</a:t>
            </a:r>
            <a:endParaRPr lang="fa-IR" sz="2800" dirty="0" smtClean="0">
              <a:cs typeface="B Ferdosi" pitchFamily="2" charset="-78"/>
            </a:endParaRPr>
          </a:p>
          <a:p>
            <a:pPr algn="r" rtl="1">
              <a:defRPr/>
            </a:pPr>
            <a:r>
              <a:rPr lang="ar-SA" sz="2800" dirty="0" smtClean="0">
                <a:cs typeface="B Ferdosi" pitchFamily="2" charset="-78"/>
              </a:rPr>
              <a:t>معمولاً </a:t>
            </a:r>
            <a:r>
              <a:rPr lang="ar-SA" sz="2800" b="1" dirty="0" smtClean="0">
                <a:cs typeface="B Ferdosi" pitchFamily="2" charset="-78"/>
              </a:rPr>
              <a:t>مهم‌ترین علل مرگ‌ومیر</a:t>
            </a:r>
            <a:r>
              <a:rPr lang="ar-SA" sz="2800" dirty="0" smtClean="0">
                <a:cs typeface="B Ferdosi" pitchFamily="2" charset="-78"/>
              </a:rPr>
              <a:t> را  </a:t>
            </a:r>
            <a:r>
              <a:rPr lang="ar-SA" sz="2800" b="1" dirty="0" smtClean="0">
                <a:cs typeface="B Ferdosi" pitchFamily="2" charset="-78"/>
              </a:rPr>
              <a:t>بیماری‌های قلبی</a:t>
            </a:r>
            <a:r>
              <a:rPr lang="en-US" sz="2800" b="1" dirty="0" smtClean="0">
                <a:cs typeface="B Ferdosi" pitchFamily="2" charset="-78"/>
              </a:rPr>
              <a:t>- </a:t>
            </a:r>
            <a:r>
              <a:rPr lang="ar-SA" sz="2800" b="1" dirty="0" smtClean="0">
                <a:cs typeface="B Ferdosi" pitchFamily="2" charset="-78"/>
              </a:rPr>
              <a:t>عروقی</a:t>
            </a:r>
            <a:r>
              <a:rPr lang="ar-SA" sz="2800" dirty="0" smtClean="0">
                <a:cs typeface="B Ferdosi" pitchFamily="2" charset="-78"/>
              </a:rPr>
              <a:t>، </a:t>
            </a:r>
            <a:r>
              <a:rPr lang="ar-SA" sz="2800" b="1" dirty="0" smtClean="0">
                <a:cs typeface="B Ferdosi" pitchFamily="2" charset="-78"/>
              </a:rPr>
              <a:t>سرطان‌ها</a:t>
            </a:r>
            <a:r>
              <a:rPr lang="ar-SA" sz="2800" dirty="0" smtClean="0">
                <a:cs typeface="B Ferdosi" pitchFamily="2" charset="-78"/>
              </a:rPr>
              <a:t> و </a:t>
            </a:r>
            <a:r>
              <a:rPr lang="ar-SA" sz="2800" b="1" dirty="0" smtClean="0">
                <a:cs typeface="B Ferdosi" pitchFamily="2" charset="-78"/>
              </a:rPr>
              <a:t>تروماها</a:t>
            </a:r>
            <a:r>
              <a:rPr lang="ar-SA" sz="2800" dirty="0" smtClean="0">
                <a:cs typeface="B Ferdosi" pitchFamily="2" charset="-78"/>
              </a:rPr>
              <a:t> می‌دانیم</a:t>
            </a:r>
            <a:r>
              <a:rPr lang="fa-IR" sz="2800" dirty="0" smtClean="0">
                <a:cs typeface="B Ferdosi" pitchFamily="2" charset="-78"/>
              </a:rPr>
              <a:t>.</a:t>
            </a:r>
          </a:p>
          <a:p>
            <a:pPr algn="r" rtl="1">
              <a:defRPr/>
            </a:pPr>
            <a:r>
              <a:rPr lang="ar-SA" sz="2800" dirty="0" smtClean="0">
                <a:cs typeface="B Ferdosi" pitchFamily="2" charset="-78"/>
              </a:rPr>
              <a:t> </a:t>
            </a:r>
            <a:r>
              <a:rPr lang="ar-SA" sz="2800" b="1" dirty="0" smtClean="0">
                <a:cs typeface="B Titr" pitchFamily="2" charset="-78"/>
              </a:rPr>
              <a:t>مقاله</a:t>
            </a:r>
            <a:r>
              <a:rPr lang="ar-SA" sz="2800" dirty="0" smtClean="0">
                <a:cs typeface="B Titr" pitchFamily="2" charset="-78"/>
              </a:rPr>
              <a:t> </a:t>
            </a:r>
            <a:r>
              <a:rPr lang="ar-SA" sz="2800" b="1" dirty="0" smtClean="0">
                <a:cs typeface="B Titr" pitchFamily="2" charset="-78"/>
              </a:rPr>
              <a:t>مجله</a:t>
            </a:r>
            <a:r>
              <a:rPr lang="en-US" sz="2800" b="1" dirty="0" smtClean="0">
                <a:cs typeface="B Titr" pitchFamily="2" charset="-78"/>
              </a:rPr>
              <a:t> JAMA</a:t>
            </a:r>
            <a:r>
              <a:rPr lang="en-US" sz="2800" dirty="0" smtClean="0">
                <a:cs typeface="B Titr" pitchFamily="2" charset="-78"/>
              </a:rPr>
              <a:t> </a:t>
            </a:r>
            <a:r>
              <a:rPr lang="fa-IR" sz="2800" b="1" dirty="0" smtClean="0">
                <a:cs typeface="B Ferdosi" pitchFamily="2" charset="-78"/>
              </a:rPr>
              <a:t>: </a:t>
            </a:r>
            <a:r>
              <a:rPr lang="ar-SA" sz="2800" b="1" dirty="0" smtClean="0">
                <a:cs typeface="B Ferdosi" pitchFamily="2" charset="-78"/>
              </a:rPr>
              <a:t>خطاهای پزشکی جزو مهمترین علل مرگ‌ومیر</a:t>
            </a:r>
            <a:r>
              <a:rPr lang="ar-SA" sz="2800" dirty="0" smtClean="0">
                <a:cs typeface="B Ferdosi" pitchFamily="2" charset="-78"/>
              </a:rPr>
              <a:t> هستند و باید در فهرست </a:t>
            </a:r>
            <a:r>
              <a:rPr lang="ar-SA" sz="2800" b="1" dirty="0" smtClean="0">
                <a:cs typeface="B Ferdosi" pitchFamily="2" charset="-78"/>
              </a:rPr>
              <a:t>مهمترین علل مرگ‌ومیر دنیا</a:t>
            </a:r>
            <a:r>
              <a:rPr lang="ar-SA" sz="2800" dirty="0" smtClean="0">
                <a:cs typeface="B Ferdosi" pitchFamily="2" charset="-78"/>
              </a:rPr>
              <a:t> قرار بگیرند</a:t>
            </a:r>
            <a:r>
              <a:rPr lang="en-US" sz="2800" dirty="0" smtClean="0">
                <a:cs typeface="B Ferdosi" pitchFamily="2" charset="-78"/>
              </a:rPr>
              <a:t>. </a:t>
            </a:r>
            <a:br>
              <a:rPr lang="en-US" sz="2800" dirty="0" smtClean="0">
                <a:cs typeface="B Ferdosi" pitchFamily="2" charset="-78"/>
              </a:rPr>
            </a:br>
            <a:r>
              <a:rPr lang="ar-SA" sz="2800" dirty="0" smtClean="0">
                <a:cs typeface="B Ferdosi" pitchFamily="2" charset="-78"/>
              </a:rPr>
              <a:t>طبق مطالعات اخیر </a:t>
            </a:r>
            <a:r>
              <a:rPr lang="ar-SA" sz="2800" b="1" dirty="0" smtClean="0">
                <a:cs typeface="B Ferdosi" pitchFamily="2" charset="-78"/>
              </a:rPr>
              <a:t>دکتر </a:t>
            </a:r>
            <a:r>
              <a:rPr lang="ar-SA" sz="2400" b="1" dirty="0" smtClean="0">
                <a:cs typeface="B Ferdosi" pitchFamily="2" charset="-78"/>
              </a:rPr>
              <a:t>باربارا استارفیلد</a:t>
            </a:r>
            <a:r>
              <a:rPr lang="en-US" sz="2400" b="1" dirty="0" smtClean="0">
                <a:cs typeface="B Ferdosi" pitchFamily="2" charset="-78"/>
              </a:rPr>
              <a:t>Barbara </a:t>
            </a:r>
            <a:r>
              <a:rPr lang="en-US" sz="2400" b="1" dirty="0" err="1" smtClean="0">
                <a:cs typeface="B Ferdosi" pitchFamily="2" charset="-78"/>
              </a:rPr>
              <a:t>Starfield</a:t>
            </a:r>
            <a:r>
              <a:rPr lang="en-US" sz="2400" b="1" dirty="0" smtClean="0">
                <a:cs typeface="B Ferdosi" pitchFamily="2" charset="-78"/>
              </a:rPr>
              <a:t> </a:t>
            </a:r>
            <a:r>
              <a:rPr lang="ar-SA" sz="2400" dirty="0" smtClean="0">
                <a:cs typeface="B Ferdosi" pitchFamily="2" charset="-78"/>
              </a:rPr>
              <a:t> </a:t>
            </a:r>
            <a:r>
              <a:rPr lang="ar-SA" sz="2800" dirty="0" smtClean="0">
                <a:cs typeface="B Ferdosi" pitchFamily="2" charset="-78"/>
              </a:rPr>
              <a:t>از دانشکده بهداشت و سلامت عمومی‌ </a:t>
            </a:r>
            <a:r>
              <a:rPr lang="ar-SA" sz="2800" b="1" dirty="0" smtClean="0">
                <a:cs typeface="B Ferdosi" pitchFamily="2" charset="-78"/>
              </a:rPr>
              <a:t>دانشگاه جانزهاپکنیز</a:t>
            </a:r>
            <a:r>
              <a:rPr lang="fa-IR" sz="2800" b="1" dirty="0" smtClean="0">
                <a:cs typeface="B Ferdosi" pitchFamily="2" charset="-78"/>
              </a:rPr>
              <a:t>:</a:t>
            </a:r>
            <a:endParaRPr lang="en-US" sz="2800" dirty="0" smtClean="0">
              <a:cs typeface="B Ferdosi" pitchFamily="2" charset="-78"/>
            </a:endParaRPr>
          </a:p>
          <a:p>
            <a:pPr algn="ctr">
              <a:buNone/>
              <a:defRPr/>
            </a:pPr>
            <a:r>
              <a:rPr lang="ar-SA" sz="2800" b="1" dirty="0" smtClean="0">
                <a:solidFill>
                  <a:schemeClr val="tx2">
                    <a:lumMod val="50000"/>
                  </a:schemeClr>
                </a:solidFill>
                <a:cs typeface="B Ferdosi" pitchFamily="2" charset="-78"/>
              </a:rPr>
              <a:t>تراژدی </a:t>
            </a:r>
            <a:r>
              <a:rPr lang="ar-SA" sz="2800" b="1" dirty="0">
                <a:solidFill>
                  <a:schemeClr val="tx2">
                    <a:lumMod val="50000"/>
                  </a:schemeClr>
                </a:solidFill>
                <a:cs typeface="B Ferdosi" pitchFamily="2" charset="-78"/>
              </a:rPr>
              <a:t>خطاهای پزشکی سهم عمده‌ای در مورتالیته دارد و نباید به راحتی از </a:t>
            </a:r>
            <a:r>
              <a:rPr lang="ar-SA" sz="2800" b="1" dirty="0" smtClean="0">
                <a:solidFill>
                  <a:schemeClr val="tx2">
                    <a:lumMod val="50000"/>
                  </a:schemeClr>
                </a:solidFill>
                <a:cs typeface="B Ferdosi" pitchFamily="2" charset="-78"/>
              </a:rPr>
              <a:t>کنار</a:t>
            </a:r>
            <a:r>
              <a:rPr lang="fa-IR" sz="2800" b="1" dirty="0" smtClean="0">
                <a:solidFill>
                  <a:schemeClr val="tx2">
                    <a:lumMod val="50000"/>
                  </a:schemeClr>
                </a:solidFill>
                <a:cs typeface="B Ferdosi" pitchFamily="2" charset="-78"/>
              </a:rPr>
              <a:t>آن گذ</a:t>
            </a:r>
            <a:r>
              <a:rPr lang="ar-SA" sz="2800" b="1" dirty="0" smtClean="0">
                <a:solidFill>
                  <a:schemeClr val="tx2">
                    <a:lumMod val="50000"/>
                  </a:schemeClr>
                </a:solidFill>
                <a:cs typeface="B Ferdosi" pitchFamily="2" charset="-78"/>
              </a:rPr>
              <a:t>شت</a:t>
            </a:r>
            <a:r>
              <a:rPr lang="en-US" sz="2800" b="1" dirty="0">
                <a:solidFill>
                  <a:schemeClr val="tx2"/>
                </a:solidFill>
                <a:cs typeface="B Ferdosi" pitchFamily="2" charset="-78"/>
              </a:rPr>
              <a:t>. </a:t>
            </a:r>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3" descr="http://www.irimc.org/Image.aspx?&amp;id=1397"/>
          <p:cNvPicPr>
            <a:picLocks noGrp="1"/>
          </p:cNvPicPr>
          <p:nvPr>
            <p:ph idx="1"/>
          </p:nvPr>
        </p:nvPicPr>
        <p:blipFill>
          <a:blip r:embed="rId3" cstate="print"/>
          <a:srcRect/>
          <a:stretch>
            <a:fillRect/>
          </a:stretch>
        </p:blipFill>
        <p:spPr>
          <a:xfrm>
            <a:off x="0" y="0"/>
            <a:ext cx="9144000" cy="6858000"/>
          </a:xfrm>
        </p:spPr>
      </p:pic>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256</TotalTime>
  <Words>2482</Words>
  <Application>Microsoft Office PowerPoint</Application>
  <PresentationFormat>On-screen Show (4:3)</PresentationFormat>
  <Paragraphs>276</Paragraphs>
  <Slides>43</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Flow</vt:lpstr>
      <vt:lpstr>Bitmap Image</vt:lpstr>
      <vt:lpstr>Slide 1</vt:lpstr>
      <vt:lpstr>خطاها ی پزشکی</vt:lpstr>
      <vt:lpstr>  تعریف خطای پزشکی </vt:lpstr>
      <vt:lpstr> تعریف خطای پزشکی</vt:lpstr>
      <vt:lpstr>قصور پزشکی</vt:lpstr>
      <vt:lpstr>Cont.</vt:lpstr>
      <vt:lpstr>اپیدمولوژی:</vt:lpstr>
      <vt:lpstr>con</vt:lpstr>
      <vt:lpstr>Slide 9</vt:lpstr>
      <vt:lpstr>آمارهای گویا</vt:lpstr>
      <vt:lpstr>Cont.</vt:lpstr>
      <vt:lpstr>Firstly what has the impact been on the patient</vt:lpstr>
      <vt:lpstr>Slide 13</vt:lpstr>
      <vt:lpstr>وضعیت کشورهای در حال توسعه</vt:lpstr>
      <vt:lpstr>Slide 15</vt:lpstr>
      <vt:lpstr>آمار ايران</vt:lpstr>
      <vt:lpstr>خطاهای پزشکی دو نوعند:</vt:lpstr>
      <vt:lpstr>انواع خطاهای پزشکی</vt:lpstr>
      <vt:lpstr>Slide 19</vt:lpstr>
      <vt:lpstr>Cont.</vt:lpstr>
      <vt:lpstr>انواع خطاهای انسانی از نظر توانایی فردی:</vt:lpstr>
      <vt:lpstr>انواع خطا از نظر تمایز :</vt:lpstr>
      <vt:lpstr>Slide 23</vt:lpstr>
      <vt:lpstr>فاكتورهاي  تاثير گذار    influencing  Factors</vt:lpstr>
      <vt:lpstr>فاكتورهاي  مسبب    :      Causative  Factors</vt:lpstr>
      <vt:lpstr>* تحلیل علل ریشه ای خطاهای پزشکی Root Cause Analysis</vt:lpstr>
      <vt:lpstr>تحلیل ریشه ای در مدیریت خطای پزشکی Root Cause Analysis  </vt:lpstr>
      <vt:lpstr>1- رویکرد فردی Personal Approach    </vt:lpstr>
      <vt:lpstr>ادامه رویکرد فردی:</vt:lpstr>
      <vt:lpstr>2- رویکرد سیستمی   : System Approach</vt:lpstr>
      <vt:lpstr>       Swiss Cheese Model مدل پنيرسوئيسي  </vt:lpstr>
      <vt:lpstr>Slide 32</vt:lpstr>
      <vt:lpstr>Slide 33</vt:lpstr>
      <vt:lpstr>Slide 34</vt:lpstr>
      <vt:lpstr>Swiss Cheese theory exercise  </vt:lpstr>
      <vt:lpstr>مانع</vt:lpstr>
      <vt:lpstr>موانع، کنترل ها و لايه‌هاي دفاعي</vt:lpstr>
      <vt:lpstr>Slide 38</vt:lpstr>
      <vt:lpstr>Slide 39</vt:lpstr>
      <vt:lpstr>Slide 40</vt:lpstr>
      <vt:lpstr>Slide 41</vt:lpstr>
      <vt:lpstr>  اثربخشی موانع </vt:lpstr>
      <vt:lpstr>قانون چه می‌گوید؟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parsa pardaz</dc:creator>
  <cp:lastModifiedBy>nadi-m</cp:lastModifiedBy>
  <cp:revision>53</cp:revision>
  <dcterms:created xsi:type="dcterms:W3CDTF">2011-11-11T11:33:37Z</dcterms:created>
  <dcterms:modified xsi:type="dcterms:W3CDTF">2011-11-17T04:20:54Z</dcterms:modified>
</cp:coreProperties>
</file>